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Lst>
  <p:sldSz cx="18288000" cy="10287000"/>
  <p:notesSz cx="6858000" cy="9144000"/>
  <p:embeddedFontLst>
    <p:embeddedFont>
      <p:font typeface="Calibri" panose="020F0502020204030204" pitchFamily="34" charset="0"/>
      <p:regular r:id="rId11"/>
      <p:bold r:id="rId12"/>
      <p:italic r:id="rId13"/>
      <p:boldItalic r:id="rId14"/>
    </p:embeddedFont>
    <p:embeddedFont>
      <p:font typeface="Garet" panose="020B0604020202020204" charset="0"/>
      <p:regular r:id="rId15"/>
    </p:embeddedFont>
    <p:embeddedFont>
      <p:font typeface="Garet Bold" panose="020B0604020202020204" charset="0"/>
      <p:regular r:id="rId16"/>
    </p:embeddedFont>
    <p:embeddedFont>
      <p:font typeface="Glacial Indifference" panose="020B0604020202020204" charset="0"/>
      <p:regular r:id="rId17"/>
    </p:embeddedFont>
    <p:embeddedFont>
      <p:font typeface="Glacial Indifference Bold" panose="020B0604020202020204" charset="0"/>
      <p:regular r:id="rId18"/>
    </p:embeddedFont>
    <p:embeddedFont>
      <p:font typeface="League Spartan" panose="020B0604020202020204" charset="0"/>
      <p:regular r:id="rId19"/>
    </p:embeddedFont>
    <p:embeddedFont>
      <p:font typeface="Mont Bold" panose="020B0604020202020204" charset="0"/>
      <p:regular r:id="rId20"/>
    </p:embeddedFont>
    <p:embeddedFont>
      <p:font typeface="Poppins" panose="00000500000000000000" pitchFamily="2" charset="0"/>
      <p:regular r:id="rId21"/>
      <p:bold r:id="rId22"/>
      <p:italic r:id="rId23"/>
      <p:boldItalic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2" d="100"/>
          <a:sy n="52" d="100"/>
        </p:scale>
        <p:origin x="850" y="9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3.fntdata"/><Relationship Id="rId18" Type="http://schemas.openxmlformats.org/officeDocument/2006/relationships/font" Target="fonts/font8.fntdata"/><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11.fntdata"/><Relationship Id="rId7" Type="http://schemas.openxmlformats.org/officeDocument/2006/relationships/slide" Target="slides/slide6.xml"/><Relationship Id="rId12" Type="http://schemas.openxmlformats.org/officeDocument/2006/relationships/font" Target="fonts/font2.fntdata"/><Relationship Id="rId17" Type="http://schemas.openxmlformats.org/officeDocument/2006/relationships/font" Target="fonts/font7.fntdata"/><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6.fntdata"/><Relationship Id="rId20"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24" Type="http://schemas.openxmlformats.org/officeDocument/2006/relationships/font" Target="fonts/font14.fntdata"/><Relationship Id="rId5" Type="http://schemas.openxmlformats.org/officeDocument/2006/relationships/slide" Target="slides/slide4.xml"/><Relationship Id="rId15" Type="http://schemas.openxmlformats.org/officeDocument/2006/relationships/font" Target="fonts/font5.fntdata"/><Relationship Id="rId23" Type="http://schemas.openxmlformats.org/officeDocument/2006/relationships/font" Target="fonts/font13.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4.fntdata"/><Relationship Id="rId22" Type="http://schemas.openxmlformats.org/officeDocument/2006/relationships/font" Target="fonts/font12.fntdata"/><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10/28/2023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10/28/2023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10/28/2023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10/28/2023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10/28/2023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jpe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svg"/><Relationship Id="rId4" Type="http://schemas.openxmlformats.org/officeDocument/2006/relationships/image" Target="../media/image10.png"/></Relationships>
</file>

<file path=ppt/slides/_rels/slide3.xml.rels><?xml version="1.0" encoding="UTF-8" standalone="yes"?>
<Relationships xmlns="http://schemas.openxmlformats.org/package/2006/relationships"><Relationship Id="rId8" Type="http://schemas.openxmlformats.org/officeDocument/2006/relationships/image" Target="../media/image18.jpeg"/><Relationship Id="rId3" Type="http://schemas.openxmlformats.org/officeDocument/2006/relationships/image" Target="../media/image9.png"/><Relationship Id="rId7" Type="http://schemas.openxmlformats.org/officeDocument/2006/relationships/image" Target="../media/image17.png"/><Relationship Id="rId2" Type="http://schemas.openxmlformats.org/officeDocument/2006/relationships/image" Target="../media/image8.jpeg"/><Relationship Id="rId1" Type="http://schemas.openxmlformats.org/officeDocument/2006/relationships/slideLayout" Target="../slideLayouts/slideLayout7.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png"/><Relationship Id="rId9" Type="http://schemas.openxmlformats.org/officeDocument/2006/relationships/image" Target="../media/image19.png"/></Relationships>
</file>

<file path=ppt/slides/_rels/slide4.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9.png"/><Relationship Id="rId7" Type="http://schemas.openxmlformats.org/officeDocument/2006/relationships/image" Target="../media/image22.jpeg"/><Relationship Id="rId2" Type="http://schemas.openxmlformats.org/officeDocument/2006/relationships/image" Target="../media/image8.jpe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21.svg"/><Relationship Id="rId4" Type="http://schemas.openxmlformats.org/officeDocument/2006/relationships/image" Target="../media/image20.png"/><Relationship Id="rId9" Type="http://schemas.openxmlformats.org/officeDocument/2006/relationships/image" Target="../media/image14.png"/></Relationships>
</file>

<file path=ppt/slides/_rels/slide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8.jpe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24.jpeg"/></Relationships>
</file>

<file path=ppt/slides/_rels/slide6.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9.png"/><Relationship Id="rId7" Type="http://schemas.openxmlformats.org/officeDocument/2006/relationships/image" Target="../media/image25.jpeg"/><Relationship Id="rId2" Type="http://schemas.openxmlformats.org/officeDocument/2006/relationships/image" Target="../media/image8.jpeg"/><Relationship Id="rId1" Type="http://schemas.openxmlformats.org/officeDocument/2006/relationships/slideLayout" Target="../slideLayouts/slideLayout7.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7.png"/><Relationship Id="rId9" Type="http://schemas.openxmlformats.org/officeDocument/2006/relationships/image" Target="../media/image26.png"/></Relationships>
</file>

<file path=ppt/slides/_rels/slide7.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10.png"/><Relationship Id="rId7" Type="http://schemas.openxmlformats.org/officeDocument/2006/relationships/image" Target="../media/image29.png"/><Relationship Id="rId2" Type="http://schemas.openxmlformats.org/officeDocument/2006/relationships/image" Target="../media/image8.jpeg"/><Relationship Id="rId1" Type="http://schemas.openxmlformats.org/officeDocument/2006/relationships/slideLayout" Target="../slideLayouts/slideLayout7.xml"/><Relationship Id="rId6" Type="http://schemas.openxmlformats.org/officeDocument/2006/relationships/image" Target="../media/image28.jpeg"/><Relationship Id="rId5" Type="http://schemas.openxmlformats.org/officeDocument/2006/relationships/image" Target="../media/image27.png"/><Relationship Id="rId4" Type="http://schemas.openxmlformats.org/officeDocument/2006/relationships/image" Target="../media/image11.svg"/></Relationships>
</file>

<file path=ppt/slides/_rels/slide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Freeform 2"/>
          <p:cNvSpPr/>
          <p:nvPr/>
        </p:nvSpPr>
        <p:spPr>
          <a:xfrm>
            <a:off x="5920341" y="-491728"/>
            <a:ext cx="4142416" cy="4114800"/>
          </a:xfrm>
          <a:custGeom>
            <a:avLst/>
            <a:gdLst/>
            <a:ahLst/>
            <a:cxnLst/>
            <a:rect l="l" t="t" r="r" b="b"/>
            <a:pathLst>
              <a:path w="4142416" h="4114800">
                <a:moveTo>
                  <a:pt x="0" y="0"/>
                </a:moveTo>
                <a:lnTo>
                  <a:pt x="4142416" y="0"/>
                </a:lnTo>
                <a:lnTo>
                  <a:pt x="4142416" y="4114800"/>
                </a:lnTo>
                <a:lnTo>
                  <a:pt x="0" y="4114800"/>
                </a:lnTo>
                <a:lnTo>
                  <a:pt x="0" y="0"/>
                </a:lnTo>
                <a:close/>
              </a:path>
            </a:pathLst>
          </a:custGeom>
          <a:blipFill>
            <a:blip r:embed="rId2">
              <a:alphaModFix amt="8999"/>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1528379" y="5630466"/>
            <a:ext cx="3827148" cy="4114800"/>
          </a:xfrm>
          <a:custGeom>
            <a:avLst/>
            <a:gdLst/>
            <a:ahLst/>
            <a:cxnLst/>
            <a:rect l="l" t="t" r="r" b="b"/>
            <a:pathLst>
              <a:path w="3827148" h="4114800">
                <a:moveTo>
                  <a:pt x="0" y="0"/>
                </a:moveTo>
                <a:lnTo>
                  <a:pt x="3827148" y="0"/>
                </a:lnTo>
                <a:lnTo>
                  <a:pt x="3827148" y="4114800"/>
                </a:lnTo>
                <a:lnTo>
                  <a:pt x="0" y="4114800"/>
                </a:lnTo>
                <a:lnTo>
                  <a:pt x="0" y="0"/>
                </a:lnTo>
                <a:close/>
              </a:path>
            </a:pathLst>
          </a:custGeom>
          <a:blipFill>
            <a:blip r:embed="rId4">
              <a:alphaModFix amt="14000"/>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a:off x="13262259" y="681023"/>
            <a:ext cx="4368153" cy="4114800"/>
          </a:xfrm>
          <a:custGeom>
            <a:avLst/>
            <a:gdLst/>
            <a:ahLst/>
            <a:cxnLst/>
            <a:rect l="l" t="t" r="r" b="b"/>
            <a:pathLst>
              <a:path w="4368153" h="4114800">
                <a:moveTo>
                  <a:pt x="0" y="0"/>
                </a:moveTo>
                <a:lnTo>
                  <a:pt x="4368153" y="0"/>
                </a:lnTo>
                <a:lnTo>
                  <a:pt x="4368153" y="4114800"/>
                </a:lnTo>
                <a:lnTo>
                  <a:pt x="0" y="4114800"/>
                </a:lnTo>
                <a:lnTo>
                  <a:pt x="0" y="0"/>
                </a:lnTo>
                <a:close/>
              </a:path>
            </a:pathLst>
          </a:custGeom>
          <a:blipFill>
            <a:blip r:embed="rId6">
              <a:alphaModFix amt="23000"/>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5" name="TextBox 15"/>
          <p:cNvSpPr txBox="1"/>
          <p:nvPr/>
        </p:nvSpPr>
        <p:spPr>
          <a:xfrm>
            <a:off x="654061" y="5612606"/>
            <a:ext cx="10532560" cy="551433"/>
          </a:xfrm>
          <a:prstGeom prst="rect">
            <a:avLst/>
          </a:prstGeom>
        </p:spPr>
        <p:txBody>
          <a:bodyPr lIns="0" tIns="0" rIns="0" bIns="0" rtlCol="0" anchor="t">
            <a:spAutoFit/>
          </a:bodyPr>
          <a:lstStyle/>
          <a:p>
            <a:pPr algn="ctr">
              <a:lnSpc>
                <a:spcPts val="4320"/>
              </a:lnSpc>
            </a:pPr>
            <a:r>
              <a:rPr lang="en-US" sz="3600" spc="1152" dirty="0">
                <a:solidFill>
                  <a:srgbClr val="FFBD59"/>
                </a:solidFill>
                <a:latin typeface="Poppins"/>
              </a:rPr>
              <a:t>HACKTOBERFEST 1.0</a:t>
            </a:r>
          </a:p>
        </p:txBody>
      </p:sp>
      <p:sp>
        <p:nvSpPr>
          <p:cNvPr id="16" name="TextBox 16"/>
          <p:cNvSpPr txBox="1"/>
          <p:nvPr/>
        </p:nvSpPr>
        <p:spPr>
          <a:xfrm>
            <a:off x="-713458" y="3645694"/>
            <a:ext cx="16563057" cy="1846659"/>
          </a:xfrm>
          <a:prstGeom prst="rect">
            <a:avLst/>
          </a:prstGeom>
        </p:spPr>
        <p:txBody>
          <a:bodyPr wrap="square" lIns="0" tIns="0" rIns="0" bIns="0" rtlCol="0" anchor="t">
            <a:spAutoFit/>
          </a:bodyPr>
          <a:lstStyle/>
          <a:p>
            <a:pPr algn="ctr">
              <a:lnSpc>
                <a:spcPts val="14400"/>
              </a:lnSpc>
            </a:pPr>
            <a:r>
              <a:rPr lang="en-US" sz="12000" dirty="0" err="1">
                <a:solidFill>
                  <a:srgbClr val="FFFFFF"/>
                </a:solidFill>
                <a:latin typeface="Mont Bold"/>
              </a:rPr>
              <a:t>Hacktober</a:t>
            </a:r>
            <a:r>
              <a:rPr lang="en-US" sz="12000" dirty="0">
                <a:solidFill>
                  <a:srgbClr val="FFFFFF"/>
                </a:solidFill>
                <a:latin typeface="Mont Bold"/>
              </a:rPr>
              <a:t> Heroes</a:t>
            </a:r>
          </a:p>
        </p:txBody>
      </p:sp>
      <p:pic>
        <p:nvPicPr>
          <p:cNvPr id="18" name="Picture 17">
            <a:extLst>
              <a:ext uri="{FF2B5EF4-FFF2-40B4-BE49-F238E27FC236}">
                <a16:creationId xmlns:a16="http://schemas.microsoft.com/office/drawing/2014/main" id="{A1643634-47E7-D849-E905-162802F9D10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752600" y="-266700"/>
            <a:ext cx="4761905" cy="476190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6250" r="-6250"/>
            </a:stretch>
          </a:blipFill>
        </p:spPr>
        <p:txBody>
          <a:bodyPr/>
          <a:lstStyle/>
          <a:p>
            <a:endParaRPr lang="en-US" dirty="0"/>
          </a:p>
        </p:txBody>
      </p:sp>
      <p:sp>
        <p:nvSpPr>
          <p:cNvPr id="3" name="Freeform 3"/>
          <p:cNvSpPr/>
          <p:nvPr/>
        </p:nvSpPr>
        <p:spPr>
          <a:xfrm>
            <a:off x="13900097" y="-3632307"/>
            <a:ext cx="8775807" cy="8775807"/>
          </a:xfrm>
          <a:custGeom>
            <a:avLst/>
            <a:gdLst/>
            <a:ahLst/>
            <a:cxnLst/>
            <a:rect l="l" t="t" r="r" b="b"/>
            <a:pathLst>
              <a:path w="8775807" h="8775807">
                <a:moveTo>
                  <a:pt x="0" y="0"/>
                </a:moveTo>
                <a:lnTo>
                  <a:pt x="8775806" y="0"/>
                </a:lnTo>
                <a:lnTo>
                  <a:pt x="8775806" y="8775807"/>
                </a:lnTo>
                <a:lnTo>
                  <a:pt x="0" y="8775807"/>
                </a:lnTo>
                <a:lnTo>
                  <a:pt x="0" y="0"/>
                </a:lnTo>
                <a:close/>
              </a:path>
            </a:pathLst>
          </a:custGeom>
          <a:blipFill>
            <a:blip r:embed="rId3">
              <a:alphaModFix amt="80000"/>
            </a:blip>
            <a:stretch>
              <a:fillRect/>
            </a:stretch>
          </a:blipFill>
        </p:spPr>
        <p:txBody>
          <a:bodyPr/>
          <a:lstStyle/>
          <a:p>
            <a:endParaRPr lang="en-US"/>
          </a:p>
        </p:txBody>
      </p:sp>
      <p:sp>
        <p:nvSpPr>
          <p:cNvPr id="4" name="Freeform 4"/>
          <p:cNvSpPr/>
          <p:nvPr/>
        </p:nvSpPr>
        <p:spPr>
          <a:xfrm>
            <a:off x="8985519" y="2032951"/>
            <a:ext cx="3945958" cy="4812144"/>
          </a:xfrm>
          <a:custGeom>
            <a:avLst/>
            <a:gdLst/>
            <a:ahLst/>
            <a:cxnLst/>
            <a:rect l="l" t="t" r="r" b="b"/>
            <a:pathLst>
              <a:path w="3945958" h="4812144">
                <a:moveTo>
                  <a:pt x="0" y="0"/>
                </a:moveTo>
                <a:lnTo>
                  <a:pt x="3945958" y="0"/>
                </a:lnTo>
                <a:lnTo>
                  <a:pt x="3945958" y="4812144"/>
                </a:lnTo>
                <a:lnTo>
                  <a:pt x="0" y="4812144"/>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rnd">
            <a:noFill/>
            <a:prstDash val="solid"/>
            <a:round/>
          </a:ln>
        </p:spPr>
        <p:txBody>
          <a:bodyPr/>
          <a:lstStyle/>
          <a:p>
            <a:endParaRPr lang="en-US"/>
          </a:p>
        </p:txBody>
      </p:sp>
      <p:sp>
        <p:nvSpPr>
          <p:cNvPr id="5" name="TextBox 5"/>
          <p:cNvSpPr txBox="1"/>
          <p:nvPr/>
        </p:nvSpPr>
        <p:spPr>
          <a:xfrm>
            <a:off x="748552" y="1074518"/>
            <a:ext cx="8005709" cy="3127779"/>
          </a:xfrm>
          <a:prstGeom prst="rect">
            <a:avLst/>
          </a:prstGeom>
        </p:spPr>
        <p:txBody>
          <a:bodyPr lIns="0" tIns="0" rIns="0" bIns="0" rtlCol="0" anchor="t">
            <a:spAutoFit/>
          </a:bodyPr>
          <a:lstStyle/>
          <a:p>
            <a:pPr marL="0" lvl="0" indent="0" algn="l">
              <a:lnSpc>
                <a:spcPts val="7967"/>
              </a:lnSpc>
              <a:spcBef>
                <a:spcPct val="0"/>
              </a:spcBef>
            </a:pPr>
            <a:r>
              <a:rPr lang="en-US" sz="7967" dirty="0">
                <a:solidFill>
                  <a:srgbClr val="F5F5F3"/>
                </a:solidFill>
                <a:latin typeface="League Spartan"/>
              </a:rPr>
              <a:t>Fake News detection System</a:t>
            </a:r>
            <a:endParaRPr lang="en-US" sz="7967" u="none" strike="noStrike" dirty="0">
              <a:solidFill>
                <a:srgbClr val="F5F5F3"/>
              </a:solidFill>
              <a:latin typeface="League Spartan"/>
            </a:endParaRPr>
          </a:p>
        </p:txBody>
      </p:sp>
      <p:sp>
        <p:nvSpPr>
          <p:cNvPr id="6" name="TextBox 6"/>
          <p:cNvSpPr txBox="1"/>
          <p:nvPr/>
        </p:nvSpPr>
        <p:spPr>
          <a:xfrm>
            <a:off x="903091" y="4315198"/>
            <a:ext cx="7696631" cy="2672655"/>
          </a:xfrm>
          <a:prstGeom prst="rect">
            <a:avLst/>
          </a:prstGeom>
        </p:spPr>
        <p:txBody>
          <a:bodyPr lIns="0" tIns="0" rIns="0" bIns="0" rtlCol="0" anchor="t">
            <a:spAutoFit/>
          </a:bodyPr>
          <a:lstStyle/>
          <a:p>
            <a:pPr marL="0" lvl="0" indent="0" algn="l">
              <a:lnSpc>
                <a:spcPts val="2954"/>
              </a:lnSpc>
              <a:spcBef>
                <a:spcPct val="0"/>
              </a:spcBef>
            </a:pPr>
            <a:r>
              <a:rPr lang="en-US" sz="1969" dirty="0">
                <a:solidFill>
                  <a:srgbClr val="F5F5F3"/>
                </a:solidFill>
                <a:latin typeface="Mont Bold"/>
              </a:rPr>
              <a:t>It is a Software that tracks fake news from official sources using machine learning models</a:t>
            </a:r>
          </a:p>
          <a:p>
            <a:pPr marL="0" lvl="0" indent="0" algn="l">
              <a:lnSpc>
                <a:spcPts val="2954"/>
              </a:lnSpc>
              <a:spcBef>
                <a:spcPct val="0"/>
              </a:spcBef>
            </a:pPr>
            <a:endParaRPr lang="en-US" sz="1969" dirty="0">
              <a:solidFill>
                <a:srgbClr val="F5F5F3"/>
              </a:solidFill>
              <a:latin typeface="Mont Bold"/>
            </a:endParaRPr>
          </a:p>
          <a:p>
            <a:pPr marL="0" lvl="0" indent="0" algn="l">
              <a:lnSpc>
                <a:spcPts val="2954"/>
              </a:lnSpc>
              <a:spcBef>
                <a:spcPct val="0"/>
              </a:spcBef>
            </a:pPr>
            <a:endParaRPr lang="en-US" sz="1969" dirty="0">
              <a:solidFill>
                <a:srgbClr val="F5F5F3"/>
              </a:solidFill>
              <a:latin typeface="Mont Bold"/>
            </a:endParaRPr>
          </a:p>
          <a:p>
            <a:pPr marL="0" lvl="0" indent="0" algn="l">
              <a:lnSpc>
                <a:spcPts val="2954"/>
              </a:lnSpc>
              <a:spcBef>
                <a:spcPct val="0"/>
              </a:spcBef>
            </a:pPr>
            <a:r>
              <a:rPr lang="en-US" sz="1969" dirty="0">
                <a:solidFill>
                  <a:srgbClr val="F5F5F3"/>
                </a:solidFill>
                <a:latin typeface="Mont Bold"/>
              </a:rPr>
              <a:t>Fake news can have a direct impact on individuals by spreading false information that may affect their decisions, health, and safety, so it is important to detect fake news.</a:t>
            </a:r>
            <a:endParaRPr lang="en-US" sz="1969" u="none" strike="noStrike" dirty="0">
              <a:solidFill>
                <a:srgbClr val="F5F5F3"/>
              </a:solidFill>
              <a:latin typeface="Mont Bold"/>
            </a:endParaRPr>
          </a:p>
        </p:txBody>
      </p:sp>
      <p:sp>
        <p:nvSpPr>
          <p:cNvPr id="8" name="TextBox 8"/>
          <p:cNvSpPr txBox="1"/>
          <p:nvPr/>
        </p:nvSpPr>
        <p:spPr>
          <a:xfrm>
            <a:off x="921765" y="7429500"/>
            <a:ext cx="7696631" cy="1518493"/>
          </a:xfrm>
          <a:prstGeom prst="rect">
            <a:avLst/>
          </a:prstGeom>
        </p:spPr>
        <p:txBody>
          <a:bodyPr lIns="0" tIns="0" rIns="0" bIns="0" rtlCol="0" anchor="t">
            <a:spAutoFit/>
          </a:bodyPr>
          <a:lstStyle/>
          <a:p>
            <a:pPr marL="0" lvl="0" indent="0" algn="l">
              <a:lnSpc>
                <a:spcPts val="2954"/>
              </a:lnSpc>
              <a:spcBef>
                <a:spcPct val="0"/>
              </a:spcBef>
            </a:pPr>
            <a:r>
              <a:rPr lang="en-US" sz="1969" u="none" strike="noStrike" dirty="0">
                <a:solidFill>
                  <a:srgbClr val="F5F5F3"/>
                </a:solidFill>
                <a:latin typeface="Mont Bold"/>
              </a:rPr>
              <a:t>Social media platforms have been taking measures to combat fake news. Facebook, for instance, reported in 2020 that it removed 9.6 million pieces of content related to COVID-19 misinformation in the first quarter of that year.</a:t>
            </a:r>
          </a:p>
        </p:txBody>
      </p:sp>
      <p:grpSp>
        <p:nvGrpSpPr>
          <p:cNvPr id="9" name="Group 9"/>
          <p:cNvGrpSpPr>
            <a:grpSpLocks noChangeAspect="1"/>
          </p:cNvGrpSpPr>
          <p:nvPr/>
        </p:nvGrpSpPr>
        <p:grpSpPr>
          <a:xfrm>
            <a:off x="10958498" y="285875"/>
            <a:ext cx="6300802" cy="8985167"/>
            <a:chOff x="0" y="0"/>
            <a:chExt cx="4292600" cy="6121400"/>
          </a:xfrm>
        </p:grpSpPr>
        <p:sp>
          <p:nvSpPr>
            <p:cNvPr id="10" name="Freeform 10"/>
            <p:cNvSpPr/>
            <p:nvPr/>
          </p:nvSpPr>
          <p:spPr>
            <a:xfrm>
              <a:off x="0" y="0"/>
              <a:ext cx="4292600" cy="6121400"/>
            </a:xfrm>
            <a:custGeom>
              <a:avLst/>
              <a:gdLst/>
              <a:ahLst/>
              <a:cxnLst/>
              <a:rect l="l" t="t" r="r" b="b"/>
              <a:pathLst>
                <a:path w="4292600" h="6121400">
                  <a:moveTo>
                    <a:pt x="4292600" y="6121400"/>
                  </a:moveTo>
                  <a:lnTo>
                    <a:pt x="0" y="6121400"/>
                  </a:lnTo>
                  <a:lnTo>
                    <a:pt x="0" y="0"/>
                  </a:lnTo>
                  <a:lnTo>
                    <a:pt x="4292600" y="0"/>
                  </a:lnTo>
                  <a:lnTo>
                    <a:pt x="4292600" y="6121400"/>
                  </a:lnTo>
                  <a:close/>
                </a:path>
              </a:pathLst>
            </a:custGeom>
            <a:blipFill>
              <a:blip r:embed="rId6"/>
              <a:stretch>
                <a:fillRect l="-20377" r="-20377"/>
              </a:stretch>
            </a:blipFill>
          </p:spPr>
          <p:txBody>
            <a:bodyPr/>
            <a:lstStyle/>
            <a:p>
              <a:endParaRPr lang="en-US"/>
            </a:p>
          </p:txBody>
        </p:sp>
        <p:sp>
          <p:nvSpPr>
            <p:cNvPr id="11" name="Freeform 11"/>
            <p:cNvSpPr/>
            <p:nvPr/>
          </p:nvSpPr>
          <p:spPr>
            <a:xfrm>
              <a:off x="0" y="0"/>
              <a:ext cx="4292600" cy="6121400"/>
            </a:xfrm>
            <a:custGeom>
              <a:avLst/>
              <a:gdLst/>
              <a:ahLst/>
              <a:cxnLst/>
              <a:rect l="l" t="t" r="r" b="b"/>
              <a:pathLst>
                <a:path w="4292600" h="6121400">
                  <a:moveTo>
                    <a:pt x="4292600" y="6121400"/>
                  </a:moveTo>
                  <a:lnTo>
                    <a:pt x="0" y="6121400"/>
                  </a:lnTo>
                  <a:lnTo>
                    <a:pt x="0" y="0"/>
                  </a:lnTo>
                  <a:lnTo>
                    <a:pt x="4292600" y="0"/>
                  </a:lnTo>
                  <a:lnTo>
                    <a:pt x="4292600" y="6121400"/>
                  </a:lnTo>
                  <a:close/>
                </a:path>
              </a:pathLst>
            </a:custGeom>
            <a:blipFill>
              <a:blip r:embed="rId7"/>
              <a:stretch>
                <a:fillRect/>
              </a:stretch>
            </a:blipFill>
          </p:spPr>
          <p:txBody>
            <a:bodyPr/>
            <a:lstStyle/>
            <a:p>
              <a:endParaRPr lang="en-US"/>
            </a:p>
          </p:txBody>
        </p:sp>
      </p:grpSp>
      <p:sp>
        <p:nvSpPr>
          <p:cNvPr id="12" name="Freeform 12"/>
          <p:cNvSpPr/>
          <p:nvPr/>
        </p:nvSpPr>
        <p:spPr>
          <a:xfrm rot="-5618979">
            <a:off x="13635652" y="7714883"/>
            <a:ext cx="946495" cy="3410793"/>
          </a:xfrm>
          <a:custGeom>
            <a:avLst/>
            <a:gdLst/>
            <a:ahLst/>
            <a:cxnLst/>
            <a:rect l="l" t="t" r="r" b="b"/>
            <a:pathLst>
              <a:path w="946495" h="3410793">
                <a:moveTo>
                  <a:pt x="0" y="0"/>
                </a:moveTo>
                <a:lnTo>
                  <a:pt x="946495" y="0"/>
                </a:lnTo>
                <a:lnTo>
                  <a:pt x="946495" y="3410793"/>
                </a:lnTo>
                <a:lnTo>
                  <a:pt x="0" y="3410793"/>
                </a:lnTo>
                <a:lnTo>
                  <a:pt x="0" y="0"/>
                </a:lnTo>
                <a:close/>
              </a:path>
            </a:pathLst>
          </a:custGeom>
          <a:blipFill>
            <a:blip r:embed="rId8"/>
            <a:stretch>
              <a:fillRect/>
            </a:stretch>
          </a:blipFill>
        </p:spPr>
        <p:txBody>
          <a:bodyPr/>
          <a:lstStyle/>
          <a:p>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6250" r="-6250"/>
            </a:stretch>
          </a:blipFill>
        </p:spPr>
        <p:txBody>
          <a:bodyPr/>
          <a:lstStyle/>
          <a:p>
            <a:endParaRPr lang="en-US"/>
          </a:p>
        </p:txBody>
      </p:sp>
      <p:sp>
        <p:nvSpPr>
          <p:cNvPr id="3" name="Freeform 3"/>
          <p:cNvSpPr/>
          <p:nvPr/>
        </p:nvSpPr>
        <p:spPr>
          <a:xfrm>
            <a:off x="14328708" y="-3650166"/>
            <a:ext cx="8775807" cy="8775807"/>
          </a:xfrm>
          <a:custGeom>
            <a:avLst/>
            <a:gdLst/>
            <a:ahLst/>
            <a:cxnLst/>
            <a:rect l="l" t="t" r="r" b="b"/>
            <a:pathLst>
              <a:path w="8775807" h="8775807">
                <a:moveTo>
                  <a:pt x="0" y="0"/>
                </a:moveTo>
                <a:lnTo>
                  <a:pt x="8775806" y="0"/>
                </a:lnTo>
                <a:lnTo>
                  <a:pt x="8775806" y="8775807"/>
                </a:lnTo>
                <a:lnTo>
                  <a:pt x="0" y="8775807"/>
                </a:lnTo>
                <a:lnTo>
                  <a:pt x="0" y="0"/>
                </a:lnTo>
                <a:close/>
              </a:path>
            </a:pathLst>
          </a:custGeom>
          <a:blipFill>
            <a:blip r:embed="rId3">
              <a:alphaModFix amt="80000"/>
            </a:blip>
            <a:stretch>
              <a:fillRect/>
            </a:stretch>
          </a:blipFill>
        </p:spPr>
        <p:txBody>
          <a:bodyPr/>
          <a:lstStyle/>
          <a:p>
            <a:endParaRPr lang="en-US"/>
          </a:p>
        </p:txBody>
      </p:sp>
      <p:sp>
        <p:nvSpPr>
          <p:cNvPr id="4" name="Freeform 4"/>
          <p:cNvSpPr/>
          <p:nvPr/>
        </p:nvSpPr>
        <p:spPr>
          <a:xfrm rot="-5618979">
            <a:off x="6194724" y="7286406"/>
            <a:ext cx="946495" cy="3410793"/>
          </a:xfrm>
          <a:custGeom>
            <a:avLst/>
            <a:gdLst/>
            <a:ahLst/>
            <a:cxnLst/>
            <a:rect l="l" t="t" r="r" b="b"/>
            <a:pathLst>
              <a:path w="946495" h="3410793">
                <a:moveTo>
                  <a:pt x="0" y="0"/>
                </a:moveTo>
                <a:lnTo>
                  <a:pt x="946495" y="0"/>
                </a:lnTo>
                <a:lnTo>
                  <a:pt x="946495" y="3410793"/>
                </a:lnTo>
                <a:lnTo>
                  <a:pt x="0" y="3410793"/>
                </a:lnTo>
                <a:lnTo>
                  <a:pt x="0" y="0"/>
                </a:lnTo>
                <a:close/>
              </a:path>
            </a:pathLst>
          </a:custGeom>
          <a:blipFill>
            <a:blip r:embed="rId4"/>
            <a:stretch>
              <a:fillRect/>
            </a:stretch>
          </a:blipFill>
        </p:spPr>
        <p:txBody>
          <a:bodyPr/>
          <a:lstStyle/>
          <a:p>
            <a:endParaRPr lang="en-US"/>
          </a:p>
        </p:txBody>
      </p:sp>
      <p:sp>
        <p:nvSpPr>
          <p:cNvPr id="5" name="Freeform 5"/>
          <p:cNvSpPr/>
          <p:nvPr/>
        </p:nvSpPr>
        <p:spPr>
          <a:xfrm>
            <a:off x="0" y="7023157"/>
            <a:ext cx="3688198" cy="5338181"/>
          </a:xfrm>
          <a:custGeom>
            <a:avLst/>
            <a:gdLst/>
            <a:ahLst/>
            <a:cxnLst/>
            <a:rect l="l" t="t" r="r" b="b"/>
            <a:pathLst>
              <a:path w="3688198" h="5338181">
                <a:moveTo>
                  <a:pt x="0" y="0"/>
                </a:moveTo>
                <a:lnTo>
                  <a:pt x="3688198" y="0"/>
                </a:lnTo>
                <a:lnTo>
                  <a:pt x="3688198" y="5338181"/>
                </a:lnTo>
                <a:lnTo>
                  <a:pt x="0" y="533818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6" name="Freeform 6"/>
          <p:cNvSpPr/>
          <p:nvPr/>
        </p:nvSpPr>
        <p:spPr>
          <a:xfrm>
            <a:off x="-922700" y="-1727306"/>
            <a:ext cx="3488408" cy="5912556"/>
          </a:xfrm>
          <a:custGeom>
            <a:avLst/>
            <a:gdLst/>
            <a:ahLst/>
            <a:cxnLst/>
            <a:rect l="l" t="t" r="r" b="b"/>
            <a:pathLst>
              <a:path w="3488408" h="5912556">
                <a:moveTo>
                  <a:pt x="0" y="0"/>
                </a:moveTo>
                <a:lnTo>
                  <a:pt x="3488408" y="0"/>
                </a:lnTo>
                <a:lnTo>
                  <a:pt x="3488408" y="5912556"/>
                </a:lnTo>
                <a:lnTo>
                  <a:pt x="0" y="5912556"/>
                </a:lnTo>
                <a:lnTo>
                  <a:pt x="0" y="0"/>
                </a:lnTo>
                <a:close/>
              </a:path>
            </a:pathLst>
          </a:custGeom>
          <a:blipFill>
            <a:blip r:embed="rId7"/>
            <a:stretch>
              <a:fillRect/>
            </a:stretch>
          </a:blipFill>
        </p:spPr>
        <p:txBody>
          <a:bodyPr/>
          <a:lstStyle/>
          <a:p>
            <a:endParaRPr lang="en-US"/>
          </a:p>
        </p:txBody>
      </p:sp>
      <p:grpSp>
        <p:nvGrpSpPr>
          <p:cNvPr id="7" name="Group 7"/>
          <p:cNvGrpSpPr>
            <a:grpSpLocks noChangeAspect="1"/>
          </p:cNvGrpSpPr>
          <p:nvPr/>
        </p:nvGrpSpPr>
        <p:grpSpPr>
          <a:xfrm>
            <a:off x="696792" y="1711818"/>
            <a:ext cx="6489085" cy="6827646"/>
            <a:chOff x="0" y="0"/>
            <a:chExt cx="5842000" cy="6146800"/>
          </a:xfrm>
        </p:grpSpPr>
        <p:sp>
          <p:nvSpPr>
            <p:cNvPr id="8" name="Freeform 8"/>
            <p:cNvSpPr/>
            <p:nvPr/>
          </p:nvSpPr>
          <p:spPr>
            <a:xfrm>
              <a:off x="0" y="0"/>
              <a:ext cx="5842000" cy="6146800"/>
            </a:xfrm>
            <a:custGeom>
              <a:avLst/>
              <a:gdLst/>
              <a:ahLst/>
              <a:cxnLst/>
              <a:rect l="l" t="t" r="r" b="b"/>
              <a:pathLst>
                <a:path w="5842000" h="6146800">
                  <a:moveTo>
                    <a:pt x="5842000" y="6146800"/>
                  </a:moveTo>
                  <a:lnTo>
                    <a:pt x="0" y="6146800"/>
                  </a:lnTo>
                  <a:lnTo>
                    <a:pt x="0" y="0"/>
                  </a:lnTo>
                  <a:lnTo>
                    <a:pt x="5842000" y="0"/>
                  </a:lnTo>
                  <a:lnTo>
                    <a:pt x="5842000" y="6146800"/>
                  </a:lnTo>
                  <a:close/>
                </a:path>
              </a:pathLst>
            </a:custGeom>
            <a:blipFill>
              <a:blip r:embed="rId8"/>
              <a:stretch>
                <a:fillRect l="-28962" r="-28962"/>
              </a:stretch>
            </a:blipFill>
          </p:spPr>
          <p:txBody>
            <a:bodyPr/>
            <a:lstStyle/>
            <a:p>
              <a:endParaRPr lang="en-US"/>
            </a:p>
          </p:txBody>
        </p:sp>
        <p:sp>
          <p:nvSpPr>
            <p:cNvPr id="9" name="Freeform 9"/>
            <p:cNvSpPr/>
            <p:nvPr/>
          </p:nvSpPr>
          <p:spPr>
            <a:xfrm>
              <a:off x="0" y="0"/>
              <a:ext cx="5842000" cy="6146800"/>
            </a:xfrm>
            <a:custGeom>
              <a:avLst/>
              <a:gdLst/>
              <a:ahLst/>
              <a:cxnLst/>
              <a:rect l="l" t="t" r="r" b="b"/>
              <a:pathLst>
                <a:path w="5842000" h="6146800">
                  <a:moveTo>
                    <a:pt x="5842000" y="6146800"/>
                  </a:moveTo>
                  <a:lnTo>
                    <a:pt x="0" y="6146800"/>
                  </a:lnTo>
                  <a:lnTo>
                    <a:pt x="0" y="0"/>
                  </a:lnTo>
                  <a:lnTo>
                    <a:pt x="5842000" y="0"/>
                  </a:lnTo>
                  <a:lnTo>
                    <a:pt x="5842000" y="6146800"/>
                  </a:lnTo>
                  <a:close/>
                </a:path>
              </a:pathLst>
            </a:custGeom>
            <a:blipFill>
              <a:blip r:embed="rId9"/>
              <a:stretch>
                <a:fillRect t="-286" b="-286"/>
              </a:stretch>
            </a:blipFill>
          </p:spPr>
          <p:txBody>
            <a:bodyPr/>
            <a:lstStyle/>
            <a:p>
              <a:endParaRPr lang="en-US"/>
            </a:p>
          </p:txBody>
        </p:sp>
      </p:grpSp>
      <p:grpSp>
        <p:nvGrpSpPr>
          <p:cNvPr id="10" name="Group 10"/>
          <p:cNvGrpSpPr/>
          <p:nvPr/>
        </p:nvGrpSpPr>
        <p:grpSpPr>
          <a:xfrm>
            <a:off x="8525286" y="1371847"/>
            <a:ext cx="7626482" cy="4945615"/>
            <a:chOff x="0" y="190500"/>
            <a:chExt cx="10168642" cy="6594154"/>
          </a:xfrm>
        </p:grpSpPr>
        <p:sp>
          <p:nvSpPr>
            <p:cNvPr id="11" name="TextBox 11"/>
            <p:cNvSpPr txBox="1"/>
            <p:nvPr/>
          </p:nvSpPr>
          <p:spPr>
            <a:xfrm>
              <a:off x="0" y="2924366"/>
              <a:ext cx="10168642" cy="3860288"/>
            </a:xfrm>
            <a:prstGeom prst="rect">
              <a:avLst/>
            </a:prstGeom>
          </p:spPr>
          <p:txBody>
            <a:bodyPr lIns="0" tIns="0" rIns="0" bIns="0" rtlCol="0" anchor="t">
              <a:spAutoFit/>
            </a:bodyPr>
            <a:lstStyle/>
            <a:p>
              <a:pPr marL="0" lvl="0" indent="0" algn="l">
                <a:lnSpc>
                  <a:spcPts val="3777"/>
                </a:lnSpc>
                <a:spcBef>
                  <a:spcPct val="0"/>
                </a:spcBef>
              </a:pPr>
              <a:r>
                <a:rPr lang="en-US" sz="2905" u="none" strike="noStrike" dirty="0">
                  <a:solidFill>
                    <a:srgbClr val="FFFFFF"/>
                  </a:solidFill>
                  <a:latin typeface="Glacial Indifference"/>
                </a:rPr>
                <a:t>Develop a software tool using NLP and ML to identify and trace fake news articles, analyze their origin, and implement a mechanism to mitigate their impact by auto-populating fake news spreaders' inboxes with official/authenticated news content.</a:t>
              </a:r>
            </a:p>
          </p:txBody>
        </p:sp>
        <p:sp>
          <p:nvSpPr>
            <p:cNvPr id="12" name="TextBox 12"/>
            <p:cNvSpPr txBox="1"/>
            <p:nvPr/>
          </p:nvSpPr>
          <p:spPr>
            <a:xfrm>
              <a:off x="0" y="190500"/>
              <a:ext cx="10168642" cy="1775821"/>
            </a:xfrm>
            <a:prstGeom prst="rect">
              <a:avLst/>
            </a:prstGeom>
          </p:spPr>
          <p:txBody>
            <a:bodyPr lIns="0" tIns="0" rIns="0" bIns="0" rtlCol="0" anchor="t">
              <a:spAutoFit/>
            </a:bodyPr>
            <a:lstStyle/>
            <a:p>
              <a:pPr marL="0" lvl="0" indent="0" algn="l">
                <a:lnSpc>
                  <a:spcPts val="9685"/>
                </a:lnSpc>
                <a:spcBef>
                  <a:spcPct val="0"/>
                </a:spcBef>
              </a:pPr>
              <a:r>
                <a:rPr lang="en-US" sz="9685" u="none" strike="noStrike">
                  <a:solidFill>
                    <a:srgbClr val="FFFFFF"/>
                  </a:solidFill>
                  <a:latin typeface="League Spartan"/>
                </a:rPr>
                <a:t>Solution</a:t>
              </a: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6250" r="-6250"/>
            </a:stretch>
          </a:blipFill>
        </p:spPr>
        <p:txBody>
          <a:bodyPr/>
          <a:lstStyle/>
          <a:p>
            <a:endParaRPr lang="en-US"/>
          </a:p>
        </p:txBody>
      </p:sp>
      <p:sp>
        <p:nvSpPr>
          <p:cNvPr id="3" name="Freeform 3"/>
          <p:cNvSpPr/>
          <p:nvPr/>
        </p:nvSpPr>
        <p:spPr>
          <a:xfrm>
            <a:off x="-3012179" y="-3359203"/>
            <a:ext cx="7088151" cy="7088151"/>
          </a:xfrm>
          <a:custGeom>
            <a:avLst/>
            <a:gdLst/>
            <a:ahLst/>
            <a:cxnLst/>
            <a:rect l="l" t="t" r="r" b="b"/>
            <a:pathLst>
              <a:path w="7088151" h="7088151">
                <a:moveTo>
                  <a:pt x="0" y="0"/>
                </a:moveTo>
                <a:lnTo>
                  <a:pt x="7088151" y="0"/>
                </a:lnTo>
                <a:lnTo>
                  <a:pt x="7088151" y="7088151"/>
                </a:lnTo>
                <a:lnTo>
                  <a:pt x="0" y="7088151"/>
                </a:lnTo>
                <a:lnTo>
                  <a:pt x="0" y="0"/>
                </a:lnTo>
                <a:close/>
              </a:path>
            </a:pathLst>
          </a:custGeom>
          <a:blipFill>
            <a:blip r:embed="rId3">
              <a:alphaModFix amt="80000"/>
            </a:blip>
            <a:stretch>
              <a:fillRect/>
            </a:stretch>
          </a:blipFill>
        </p:spPr>
        <p:txBody>
          <a:bodyPr/>
          <a:lstStyle/>
          <a:p>
            <a:endParaRPr lang="en-US"/>
          </a:p>
        </p:txBody>
      </p:sp>
      <p:sp>
        <p:nvSpPr>
          <p:cNvPr id="4" name="Freeform 4"/>
          <p:cNvSpPr/>
          <p:nvPr/>
        </p:nvSpPr>
        <p:spPr>
          <a:xfrm>
            <a:off x="9375057" y="1874865"/>
            <a:ext cx="3945958" cy="4812144"/>
          </a:xfrm>
          <a:custGeom>
            <a:avLst/>
            <a:gdLst/>
            <a:ahLst/>
            <a:cxnLst/>
            <a:rect l="l" t="t" r="r" b="b"/>
            <a:pathLst>
              <a:path w="3945958" h="4812144">
                <a:moveTo>
                  <a:pt x="0" y="0"/>
                </a:moveTo>
                <a:lnTo>
                  <a:pt x="3945959" y="0"/>
                </a:lnTo>
                <a:lnTo>
                  <a:pt x="3945959" y="4812145"/>
                </a:lnTo>
                <a:lnTo>
                  <a:pt x="0" y="4812145"/>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rnd">
            <a:noFill/>
            <a:prstDash val="solid"/>
            <a:round/>
          </a:ln>
        </p:spPr>
        <p:txBody>
          <a:bodyPr/>
          <a:lstStyle/>
          <a:p>
            <a:endParaRPr lang="en-US"/>
          </a:p>
        </p:txBody>
      </p:sp>
      <p:sp>
        <p:nvSpPr>
          <p:cNvPr id="5" name="TextBox 5"/>
          <p:cNvSpPr txBox="1"/>
          <p:nvPr/>
        </p:nvSpPr>
        <p:spPr>
          <a:xfrm>
            <a:off x="748552" y="1074518"/>
            <a:ext cx="8005709" cy="3078916"/>
          </a:xfrm>
          <a:prstGeom prst="rect">
            <a:avLst/>
          </a:prstGeom>
        </p:spPr>
        <p:txBody>
          <a:bodyPr lIns="0" tIns="0" rIns="0" bIns="0" rtlCol="0" anchor="t">
            <a:spAutoFit/>
          </a:bodyPr>
          <a:lstStyle/>
          <a:p>
            <a:pPr marL="0" lvl="0" indent="0" algn="l">
              <a:lnSpc>
                <a:spcPts val="7967"/>
              </a:lnSpc>
              <a:spcBef>
                <a:spcPct val="0"/>
              </a:spcBef>
            </a:pPr>
            <a:r>
              <a:rPr lang="en-US" sz="7967" u="none" strike="noStrike" dirty="0">
                <a:solidFill>
                  <a:srgbClr val="F5F5F3"/>
                </a:solidFill>
                <a:latin typeface="League Spartan"/>
              </a:rPr>
              <a:t>Key Features and Functionality</a:t>
            </a:r>
          </a:p>
        </p:txBody>
      </p:sp>
      <p:grpSp>
        <p:nvGrpSpPr>
          <p:cNvPr id="6" name="Group 6"/>
          <p:cNvGrpSpPr/>
          <p:nvPr/>
        </p:nvGrpSpPr>
        <p:grpSpPr>
          <a:xfrm>
            <a:off x="520341" y="5028678"/>
            <a:ext cx="9129952" cy="4719483"/>
            <a:chOff x="-304282" y="-3274488"/>
            <a:chExt cx="12173269" cy="6292646"/>
          </a:xfrm>
        </p:grpSpPr>
        <p:sp>
          <p:nvSpPr>
            <p:cNvPr id="7" name="TextBox 7"/>
            <p:cNvSpPr txBox="1"/>
            <p:nvPr/>
          </p:nvSpPr>
          <p:spPr>
            <a:xfrm>
              <a:off x="-288875" y="-3274488"/>
              <a:ext cx="12157861" cy="1646947"/>
            </a:xfrm>
            <a:prstGeom prst="rect">
              <a:avLst/>
            </a:prstGeom>
          </p:spPr>
          <p:txBody>
            <a:bodyPr lIns="0" tIns="0" rIns="0" bIns="0" rtlCol="0" anchor="t">
              <a:spAutoFit/>
            </a:bodyPr>
            <a:lstStyle/>
            <a:p>
              <a:pPr marL="0" lvl="0" indent="0" algn="l">
                <a:lnSpc>
                  <a:spcPts val="3341"/>
                </a:lnSpc>
                <a:spcBef>
                  <a:spcPct val="0"/>
                </a:spcBef>
              </a:pPr>
              <a:r>
                <a:rPr lang="en-US" sz="2227" u="none" strike="noStrike" dirty="0">
                  <a:solidFill>
                    <a:srgbClr val="F5F5F3"/>
                  </a:solidFill>
                  <a:latin typeface="Glacial Indifference Bold"/>
                </a:rPr>
                <a:t>Utilize natural language processing (NLP) and machine learning to identify fake news articles by analyzing content, sources, and credibility.</a:t>
              </a:r>
            </a:p>
          </p:txBody>
        </p:sp>
        <p:sp>
          <p:nvSpPr>
            <p:cNvPr id="8" name="TextBox 8"/>
            <p:cNvSpPr txBox="1"/>
            <p:nvPr/>
          </p:nvSpPr>
          <p:spPr>
            <a:xfrm>
              <a:off x="-304282" y="-885818"/>
              <a:ext cx="12157861" cy="3903976"/>
            </a:xfrm>
            <a:prstGeom prst="rect">
              <a:avLst/>
            </a:prstGeom>
          </p:spPr>
          <p:txBody>
            <a:bodyPr lIns="0" tIns="0" rIns="0" bIns="0" rtlCol="0" anchor="t">
              <a:spAutoFit/>
            </a:bodyPr>
            <a:lstStyle/>
            <a:p>
              <a:pPr>
                <a:lnSpc>
                  <a:spcPts val="3341"/>
                </a:lnSpc>
                <a:spcBef>
                  <a:spcPct val="0"/>
                </a:spcBef>
              </a:pPr>
              <a:r>
                <a:rPr lang="en-US" sz="2227" u="none" strike="noStrike" dirty="0">
                  <a:solidFill>
                    <a:srgbClr val="F5F5F3"/>
                  </a:solidFill>
                  <a:latin typeface="Glacial Indifference Bold"/>
                </a:rPr>
                <a:t>Categorizing the news into fake or not fake depending upon the keywords used</a:t>
              </a:r>
            </a:p>
            <a:p>
              <a:pPr>
                <a:lnSpc>
                  <a:spcPts val="3341"/>
                </a:lnSpc>
                <a:spcBef>
                  <a:spcPct val="0"/>
                </a:spcBef>
              </a:pPr>
              <a:endParaRPr lang="en-US" sz="2227" dirty="0">
                <a:solidFill>
                  <a:srgbClr val="F5F5F3"/>
                </a:solidFill>
                <a:latin typeface="Glacial Indifference Bold"/>
              </a:endParaRPr>
            </a:p>
            <a:p>
              <a:pPr>
                <a:lnSpc>
                  <a:spcPts val="3341"/>
                </a:lnSpc>
                <a:spcBef>
                  <a:spcPct val="0"/>
                </a:spcBef>
              </a:pPr>
              <a:r>
                <a:rPr lang="en-US" sz="2227" u="none" strike="noStrike" dirty="0">
                  <a:solidFill>
                    <a:srgbClr val="F5F5F3"/>
                  </a:solidFill>
                  <a:latin typeface="Glacial Indifference Bold"/>
                </a:rPr>
                <a:t>Trace the origin of fake news by analyzing its propagation path through social media, websites, and online communities.</a:t>
              </a:r>
            </a:p>
            <a:p>
              <a:pPr>
                <a:lnSpc>
                  <a:spcPts val="3341"/>
                </a:lnSpc>
                <a:spcBef>
                  <a:spcPct val="0"/>
                </a:spcBef>
              </a:pPr>
              <a:endParaRPr lang="en-US" sz="2227" u="none" strike="noStrike" dirty="0">
                <a:solidFill>
                  <a:srgbClr val="F5F5F3"/>
                </a:solidFill>
                <a:latin typeface="Glacial Indifference Bold"/>
              </a:endParaRPr>
            </a:p>
            <a:p>
              <a:pPr marL="0" lvl="0" indent="0" algn="l">
                <a:lnSpc>
                  <a:spcPts val="3341"/>
                </a:lnSpc>
                <a:spcBef>
                  <a:spcPct val="0"/>
                </a:spcBef>
              </a:pPr>
              <a:endParaRPr lang="en-US" sz="2227" u="none" strike="noStrike" dirty="0">
                <a:solidFill>
                  <a:srgbClr val="F5F5F3"/>
                </a:solidFill>
                <a:latin typeface="Glacial Indifference Bold"/>
              </a:endParaRPr>
            </a:p>
          </p:txBody>
        </p:sp>
        <p:sp>
          <p:nvSpPr>
            <p:cNvPr id="9" name="TextBox 9"/>
            <p:cNvSpPr txBox="1"/>
            <p:nvPr/>
          </p:nvSpPr>
          <p:spPr>
            <a:xfrm>
              <a:off x="-288875" y="1055275"/>
              <a:ext cx="12157862" cy="518432"/>
            </a:xfrm>
            <a:prstGeom prst="rect">
              <a:avLst/>
            </a:prstGeom>
          </p:spPr>
          <p:txBody>
            <a:bodyPr lIns="0" tIns="0" rIns="0" bIns="0" rtlCol="0" anchor="t">
              <a:spAutoFit/>
            </a:bodyPr>
            <a:lstStyle/>
            <a:p>
              <a:pPr marL="0" lvl="0" indent="0" algn="l">
                <a:lnSpc>
                  <a:spcPts val="3341"/>
                </a:lnSpc>
                <a:spcBef>
                  <a:spcPct val="0"/>
                </a:spcBef>
              </a:pPr>
              <a:endParaRPr lang="en-US" sz="2227" u="none" strike="noStrike" dirty="0">
                <a:solidFill>
                  <a:srgbClr val="F5F5F3"/>
                </a:solidFill>
                <a:latin typeface="Glacial Indifference Bold"/>
              </a:endParaRPr>
            </a:p>
          </p:txBody>
        </p:sp>
      </p:grpSp>
      <p:sp>
        <p:nvSpPr>
          <p:cNvPr id="10" name="Freeform 10"/>
          <p:cNvSpPr/>
          <p:nvPr/>
        </p:nvSpPr>
        <p:spPr>
          <a:xfrm>
            <a:off x="14841110" y="-1815313"/>
            <a:ext cx="4199972" cy="7118597"/>
          </a:xfrm>
          <a:custGeom>
            <a:avLst/>
            <a:gdLst/>
            <a:ahLst/>
            <a:cxnLst/>
            <a:rect l="l" t="t" r="r" b="b"/>
            <a:pathLst>
              <a:path w="4199972" h="7118597">
                <a:moveTo>
                  <a:pt x="0" y="0"/>
                </a:moveTo>
                <a:lnTo>
                  <a:pt x="4199972" y="0"/>
                </a:lnTo>
                <a:lnTo>
                  <a:pt x="4199972" y="7118598"/>
                </a:lnTo>
                <a:lnTo>
                  <a:pt x="0" y="7118598"/>
                </a:lnTo>
                <a:lnTo>
                  <a:pt x="0" y="0"/>
                </a:lnTo>
                <a:close/>
              </a:path>
            </a:pathLst>
          </a:custGeom>
          <a:blipFill>
            <a:blip r:embed="rId6"/>
            <a:stretch>
              <a:fillRect/>
            </a:stretch>
          </a:blipFill>
        </p:spPr>
        <p:txBody>
          <a:bodyPr/>
          <a:lstStyle/>
          <a:p>
            <a:endParaRPr lang="en-US"/>
          </a:p>
        </p:txBody>
      </p:sp>
      <p:grpSp>
        <p:nvGrpSpPr>
          <p:cNvPr id="11" name="Group 11"/>
          <p:cNvGrpSpPr>
            <a:grpSpLocks noChangeAspect="1"/>
          </p:cNvGrpSpPr>
          <p:nvPr/>
        </p:nvGrpSpPr>
        <p:grpSpPr>
          <a:xfrm>
            <a:off x="10958498" y="285875"/>
            <a:ext cx="6300802" cy="8985167"/>
            <a:chOff x="0" y="0"/>
            <a:chExt cx="4292600" cy="6121400"/>
          </a:xfrm>
        </p:grpSpPr>
        <p:sp>
          <p:nvSpPr>
            <p:cNvPr id="12" name="Freeform 12"/>
            <p:cNvSpPr/>
            <p:nvPr/>
          </p:nvSpPr>
          <p:spPr>
            <a:xfrm>
              <a:off x="0" y="0"/>
              <a:ext cx="4292600" cy="6121400"/>
            </a:xfrm>
            <a:custGeom>
              <a:avLst/>
              <a:gdLst/>
              <a:ahLst/>
              <a:cxnLst/>
              <a:rect l="l" t="t" r="r" b="b"/>
              <a:pathLst>
                <a:path w="4292600" h="6121400">
                  <a:moveTo>
                    <a:pt x="4292600" y="6121400"/>
                  </a:moveTo>
                  <a:lnTo>
                    <a:pt x="0" y="6121400"/>
                  </a:lnTo>
                  <a:lnTo>
                    <a:pt x="0" y="0"/>
                  </a:lnTo>
                  <a:lnTo>
                    <a:pt x="4292600" y="0"/>
                  </a:lnTo>
                  <a:lnTo>
                    <a:pt x="4292600" y="6121400"/>
                  </a:lnTo>
                  <a:close/>
                </a:path>
              </a:pathLst>
            </a:custGeom>
            <a:blipFill>
              <a:blip r:embed="rId7"/>
              <a:stretch>
                <a:fillRect l="-46104" r="-68336"/>
              </a:stretch>
            </a:blipFill>
          </p:spPr>
          <p:txBody>
            <a:bodyPr/>
            <a:lstStyle/>
            <a:p>
              <a:endParaRPr lang="en-US"/>
            </a:p>
          </p:txBody>
        </p:sp>
        <p:sp>
          <p:nvSpPr>
            <p:cNvPr id="13" name="Freeform 13"/>
            <p:cNvSpPr/>
            <p:nvPr/>
          </p:nvSpPr>
          <p:spPr>
            <a:xfrm>
              <a:off x="0" y="0"/>
              <a:ext cx="4292600" cy="6121400"/>
            </a:xfrm>
            <a:custGeom>
              <a:avLst/>
              <a:gdLst/>
              <a:ahLst/>
              <a:cxnLst/>
              <a:rect l="l" t="t" r="r" b="b"/>
              <a:pathLst>
                <a:path w="4292600" h="6121400">
                  <a:moveTo>
                    <a:pt x="4292600" y="6121400"/>
                  </a:moveTo>
                  <a:lnTo>
                    <a:pt x="0" y="6121400"/>
                  </a:lnTo>
                  <a:lnTo>
                    <a:pt x="0" y="0"/>
                  </a:lnTo>
                  <a:lnTo>
                    <a:pt x="4292600" y="0"/>
                  </a:lnTo>
                  <a:lnTo>
                    <a:pt x="4292600" y="6121400"/>
                  </a:lnTo>
                  <a:close/>
                </a:path>
              </a:pathLst>
            </a:custGeom>
            <a:blipFill>
              <a:blip r:embed="rId8"/>
              <a:stretch>
                <a:fillRect/>
              </a:stretch>
            </a:blipFill>
          </p:spPr>
          <p:txBody>
            <a:bodyPr/>
            <a:lstStyle/>
            <a:p>
              <a:endParaRPr lang="en-US"/>
            </a:p>
          </p:txBody>
        </p:sp>
      </p:grpSp>
      <p:sp>
        <p:nvSpPr>
          <p:cNvPr id="14" name="Freeform 14"/>
          <p:cNvSpPr/>
          <p:nvPr/>
        </p:nvSpPr>
        <p:spPr>
          <a:xfrm rot="-5618979">
            <a:off x="13635652" y="7714883"/>
            <a:ext cx="946495" cy="3410793"/>
          </a:xfrm>
          <a:custGeom>
            <a:avLst/>
            <a:gdLst/>
            <a:ahLst/>
            <a:cxnLst/>
            <a:rect l="l" t="t" r="r" b="b"/>
            <a:pathLst>
              <a:path w="946495" h="3410793">
                <a:moveTo>
                  <a:pt x="0" y="0"/>
                </a:moveTo>
                <a:lnTo>
                  <a:pt x="946495" y="0"/>
                </a:lnTo>
                <a:lnTo>
                  <a:pt x="946495" y="3410793"/>
                </a:lnTo>
                <a:lnTo>
                  <a:pt x="0" y="3410793"/>
                </a:lnTo>
                <a:lnTo>
                  <a:pt x="0" y="0"/>
                </a:lnTo>
                <a:close/>
              </a:path>
            </a:pathLst>
          </a:custGeom>
          <a:blipFill>
            <a:blip r:embed="rId9"/>
            <a:stretch>
              <a:fillRect/>
            </a:stretch>
          </a:blipFill>
        </p:spPr>
        <p:txBody>
          <a:bodyPr/>
          <a:lstStyle/>
          <a:p>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6250" r="-6250"/>
            </a:stretch>
          </a:blipFill>
        </p:spPr>
        <p:txBody>
          <a:bodyPr/>
          <a:lstStyle/>
          <a:p>
            <a:endParaRPr lang="en-US"/>
          </a:p>
        </p:txBody>
      </p:sp>
      <p:grpSp>
        <p:nvGrpSpPr>
          <p:cNvPr id="3" name="Group 3"/>
          <p:cNvGrpSpPr/>
          <p:nvPr/>
        </p:nvGrpSpPr>
        <p:grpSpPr>
          <a:xfrm>
            <a:off x="8488709" y="2456641"/>
            <a:ext cx="8408404" cy="6829318"/>
            <a:chOff x="0" y="142875"/>
            <a:chExt cx="11211206" cy="9105757"/>
          </a:xfrm>
        </p:grpSpPr>
        <p:sp>
          <p:nvSpPr>
            <p:cNvPr id="4" name="TextBox 4"/>
            <p:cNvSpPr txBox="1"/>
            <p:nvPr/>
          </p:nvSpPr>
          <p:spPr>
            <a:xfrm>
              <a:off x="0" y="142875"/>
              <a:ext cx="11211206" cy="1474259"/>
            </a:xfrm>
            <a:prstGeom prst="rect">
              <a:avLst/>
            </a:prstGeom>
          </p:spPr>
          <p:txBody>
            <a:bodyPr lIns="0" tIns="0" rIns="0" bIns="0" rtlCol="0" anchor="t">
              <a:spAutoFit/>
            </a:bodyPr>
            <a:lstStyle/>
            <a:p>
              <a:pPr marL="0" lvl="0" indent="0" algn="l">
                <a:lnSpc>
                  <a:spcPts val="8000"/>
                </a:lnSpc>
                <a:spcBef>
                  <a:spcPct val="0"/>
                </a:spcBef>
              </a:pPr>
              <a:r>
                <a:rPr lang="en-US" sz="8000" u="none" strike="noStrike">
                  <a:solidFill>
                    <a:srgbClr val="F5F5F3"/>
                  </a:solidFill>
                  <a:latin typeface="League Spartan"/>
                </a:rPr>
                <a:t>Social impact</a:t>
              </a:r>
            </a:p>
          </p:txBody>
        </p:sp>
        <p:sp>
          <p:nvSpPr>
            <p:cNvPr id="5" name="TextBox 5"/>
            <p:cNvSpPr txBox="1"/>
            <p:nvPr/>
          </p:nvSpPr>
          <p:spPr>
            <a:xfrm>
              <a:off x="0" y="2218318"/>
              <a:ext cx="11211206" cy="1893681"/>
            </a:xfrm>
            <a:prstGeom prst="rect">
              <a:avLst/>
            </a:prstGeom>
          </p:spPr>
          <p:txBody>
            <a:bodyPr lIns="0" tIns="0" rIns="0" bIns="0" rtlCol="0" anchor="t">
              <a:spAutoFit/>
            </a:bodyPr>
            <a:lstStyle/>
            <a:p>
              <a:pPr marL="0" lvl="0" indent="0" algn="l">
                <a:lnSpc>
                  <a:spcPts val="3750"/>
                </a:lnSpc>
                <a:spcBef>
                  <a:spcPct val="0"/>
                </a:spcBef>
              </a:pPr>
              <a:r>
                <a:rPr lang="en-US" sz="2500" u="none" strike="noStrike" dirty="0">
                  <a:solidFill>
                    <a:srgbClr val="F5F5F3"/>
                  </a:solidFill>
                  <a:latin typeface="Glacial Indifference Bold"/>
                </a:rPr>
                <a:t>Minimize the dissemination of false information through effective detection and mitigation.</a:t>
              </a:r>
            </a:p>
            <a:p>
              <a:pPr marL="0" lvl="0" indent="0" algn="l">
                <a:lnSpc>
                  <a:spcPts val="3750"/>
                </a:lnSpc>
                <a:spcBef>
                  <a:spcPct val="0"/>
                </a:spcBef>
              </a:pPr>
              <a:endParaRPr lang="en-US" sz="2500" u="none" strike="noStrike" dirty="0">
                <a:solidFill>
                  <a:srgbClr val="F5F5F3"/>
                </a:solidFill>
                <a:latin typeface="Glacial Indifference Bold"/>
              </a:endParaRPr>
            </a:p>
          </p:txBody>
        </p:sp>
        <p:sp>
          <p:nvSpPr>
            <p:cNvPr id="6" name="TextBox 6"/>
            <p:cNvSpPr txBox="1"/>
            <p:nvPr/>
          </p:nvSpPr>
          <p:spPr>
            <a:xfrm>
              <a:off x="0" y="3672059"/>
              <a:ext cx="11211206" cy="1893681"/>
            </a:xfrm>
            <a:prstGeom prst="rect">
              <a:avLst/>
            </a:prstGeom>
          </p:spPr>
          <p:txBody>
            <a:bodyPr lIns="0" tIns="0" rIns="0" bIns="0" rtlCol="0" anchor="t">
              <a:spAutoFit/>
            </a:bodyPr>
            <a:lstStyle/>
            <a:p>
              <a:pPr marL="0" lvl="0" indent="0" algn="l">
                <a:lnSpc>
                  <a:spcPts val="3750"/>
                </a:lnSpc>
                <a:spcBef>
                  <a:spcPct val="0"/>
                </a:spcBef>
              </a:pPr>
              <a:r>
                <a:rPr lang="en-US" sz="2500" u="none" strike="noStrike" dirty="0">
                  <a:solidFill>
                    <a:srgbClr val="F5F5F3"/>
                  </a:solidFill>
                  <a:latin typeface="Glacial Indifference Bold"/>
                </a:rPr>
                <a:t>Track the accuracy of fake news detection using a set of known fake news samples to measure and tack the social impact and engaging with the users</a:t>
              </a:r>
            </a:p>
          </p:txBody>
        </p:sp>
        <p:sp>
          <p:nvSpPr>
            <p:cNvPr id="7" name="TextBox 7"/>
            <p:cNvSpPr txBox="1"/>
            <p:nvPr/>
          </p:nvSpPr>
          <p:spPr>
            <a:xfrm>
              <a:off x="0" y="6055451"/>
              <a:ext cx="11211206" cy="3193181"/>
            </a:xfrm>
            <a:prstGeom prst="rect">
              <a:avLst/>
            </a:prstGeom>
          </p:spPr>
          <p:txBody>
            <a:bodyPr lIns="0" tIns="0" rIns="0" bIns="0" rtlCol="0" anchor="t">
              <a:spAutoFit/>
            </a:bodyPr>
            <a:lstStyle/>
            <a:p>
              <a:pPr marL="0" lvl="0" indent="0" algn="l">
                <a:lnSpc>
                  <a:spcPts val="3750"/>
                </a:lnSpc>
                <a:spcBef>
                  <a:spcPct val="0"/>
                </a:spcBef>
              </a:pPr>
              <a:r>
                <a:rPr lang="en-US" sz="2500" u="none" strike="noStrike" dirty="0">
                  <a:solidFill>
                    <a:srgbClr val="F5F5F3"/>
                  </a:solidFill>
                  <a:latin typeface="Glacial Indifference Bold"/>
                </a:rPr>
                <a:t>Align the Business model with social impact goals by offering premium services and corporate partnerships in the fake news tool, and utilizing corporate sponsorships and collaboration with educational institutions for the underserved communities' online education platform.</a:t>
              </a:r>
            </a:p>
          </p:txBody>
        </p:sp>
      </p:grpSp>
      <p:sp>
        <p:nvSpPr>
          <p:cNvPr id="8" name="Freeform 8"/>
          <p:cNvSpPr/>
          <p:nvPr/>
        </p:nvSpPr>
        <p:spPr>
          <a:xfrm rot="248256">
            <a:off x="-1019990" y="2813203"/>
            <a:ext cx="6732779" cy="8394802"/>
          </a:xfrm>
          <a:custGeom>
            <a:avLst/>
            <a:gdLst/>
            <a:ahLst/>
            <a:cxnLst/>
            <a:rect l="l" t="t" r="r" b="b"/>
            <a:pathLst>
              <a:path w="6732779" h="8394802">
                <a:moveTo>
                  <a:pt x="0" y="0"/>
                </a:moveTo>
                <a:lnTo>
                  <a:pt x="6732780" y="0"/>
                </a:lnTo>
                <a:lnTo>
                  <a:pt x="6732780" y="8394802"/>
                </a:lnTo>
                <a:lnTo>
                  <a:pt x="0" y="8394802"/>
                </a:lnTo>
                <a:lnTo>
                  <a:pt x="0" y="0"/>
                </a:lnTo>
                <a:close/>
              </a:path>
            </a:pathLst>
          </a:custGeom>
          <a:blipFill>
            <a:blip r:embed="rId3"/>
            <a:stretch>
              <a:fillRect/>
            </a:stretch>
          </a:blipFill>
        </p:spPr>
        <p:txBody>
          <a:bodyPr/>
          <a:lstStyle/>
          <a:p>
            <a:endParaRPr lang="en-US"/>
          </a:p>
        </p:txBody>
      </p:sp>
      <p:grpSp>
        <p:nvGrpSpPr>
          <p:cNvPr id="9" name="Group 9"/>
          <p:cNvGrpSpPr>
            <a:grpSpLocks noChangeAspect="1"/>
          </p:cNvGrpSpPr>
          <p:nvPr/>
        </p:nvGrpSpPr>
        <p:grpSpPr>
          <a:xfrm>
            <a:off x="699821" y="273133"/>
            <a:ext cx="6300802" cy="8985167"/>
            <a:chOff x="0" y="0"/>
            <a:chExt cx="4292600" cy="6121400"/>
          </a:xfrm>
        </p:grpSpPr>
        <p:sp>
          <p:nvSpPr>
            <p:cNvPr id="10" name="Freeform 10"/>
            <p:cNvSpPr/>
            <p:nvPr/>
          </p:nvSpPr>
          <p:spPr>
            <a:xfrm>
              <a:off x="0" y="0"/>
              <a:ext cx="4292600" cy="6121400"/>
            </a:xfrm>
            <a:custGeom>
              <a:avLst/>
              <a:gdLst/>
              <a:ahLst/>
              <a:cxnLst/>
              <a:rect l="l" t="t" r="r" b="b"/>
              <a:pathLst>
                <a:path w="4292600" h="6121400">
                  <a:moveTo>
                    <a:pt x="4292600" y="6121400"/>
                  </a:moveTo>
                  <a:lnTo>
                    <a:pt x="0" y="6121400"/>
                  </a:lnTo>
                  <a:lnTo>
                    <a:pt x="0" y="0"/>
                  </a:lnTo>
                  <a:lnTo>
                    <a:pt x="4292600" y="0"/>
                  </a:lnTo>
                  <a:lnTo>
                    <a:pt x="4292600" y="6121400"/>
                  </a:lnTo>
                  <a:close/>
                </a:path>
              </a:pathLst>
            </a:custGeom>
            <a:blipFill>
              <a:blip r:embed="rId4"/>
              <a:stretch>
                <a:fillRect l="-53707" r="-31491"/>
              </a:stretch>
            </a:blipFill>
          </p:spPr>
          <p:txBody>
            <a:bodyPr/>
            <a:lstStyle/>
            <a:p>
              <a:endParaRPr lang="en-US"/>
            </a:p>
          </p:txBody>
        </p:sp>
        <p:sp>
          <p:nvSpPr>
            <p:cNvPr id="11" name="Freeform 11"/>
            <p:cNvSpPr/>
            <p:nvPr/>
          </p:nvSpPr>
          <p:spPr>
            <a:xfrm>
              <a:off x="0" y="0"/>
              <a:ext cx="4292600" cy="6121400"/>
            </a:xfrm>
            <a:custGeom>
              <a:avLst/>
              <a:gdLst/>
              <a:ahLst/>
              <a:cxnLst/>
              <a:rect l="l" t="t" r="r" b="b"/>
              <a:pathLst>
                <a:path w="4292600" h="6121400">
                  <a:moveTo>
                    <a:pt x="4292600" y="6121400"/>
                  </a:moveTo>
                  <a:lnTo>
                    <a:pt x="0" y="6121400"/>
                  </a:lnTo>
                  <a:lnTo>
                    <a:pt x="0" y="0"/>
                  </a:lnTo>
                  <a:lnTo>
                    <a:pt x="4292600" y="0"/>
                  </a:lnTo>
                  <a:lnTo>
                    <a:pt x="4292600" y="6121400"/>
                  </a:lnTo>
                  <a:close/>
                </a:path>
              </a:pathLst>
            </a:custGeom>
            <a:blipFill>
              <a:blip r:embed="rId5"/>
              <a:stretch>
                <a:fillRect/>
              </a:stretch>
            </a:blipFill>
          </p:spPr>
          <p:txBody>
            <a:bodyPr/>
            <a:lstStyle/>
            <a:p>
              <a:endParaRPr lang="en-US"/>
            </a:p>
          </p:txBody>
        </p:sp>
      </p:grpSp>
      <p:sp>
        <p:nvSpPr>
          <p:cNvPr id="12" name="Freeform 12"/>
          <p:cNvSpPr/>
          <p:nvPr/>
        </p:nvSpPr>
        <p:spPr>
          <a:xfrm rot="-5618979">
            <a:off x="4059852" y="8000758"/>
            <a:ext cx="946495" cy="3410793"/>
          </a:xfrm>
          <a:custGeom>
            <a:avLst/>
            <a:gdLst/>
            <a:ahLst/>
            <a:cxnLst/>
            <a:rect l="l" t="t" r="r" b="b"/>
            <a:pathLst>
              <a:path w="946495" h="3410793">
                <a:moveTo>
                  <a:pt x="0" y="0"/>
                </a:moveTo>
                <a:lnTo>
                  <a:pt x="946495" y="0"/>
                </a:lnTo>
                <a:lnTo>
                  <a:pt x="946495" y="3410793"/>
                </a:lnTo>
                <a:lnTo>
                  <a:pt x="0" y="3410793"/>
                </a:lnTo>
                <a:lnTo>
                  <a:pt x="0" y="0"/>
                </a:lnTo>
                <a:close/>
              </a:path>
            </a:pathLst>
          </a:custGeom>
          <a:blipFill>
            <a:blip r:embed="rId6"/>
            <a:stretch>
              <a:fillRect/>
            </a:stretch>
          </a:blipFill>
        </p:spPr>
        <p:txBody>
          <a:bodyPr/>
          <a:lstStyle/>
          <a:p>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6250" r="-6250"/>
            </a:stretch>
          </a:blipFill>
        </p:spPr>
        <p:txBody>
          <a:bodyPr/>
          <a:lstStyle/>
          <a:p>
            <a:endParaRPr lang="en-US"/>
          </a:p>
        </p:txBody>
      </p:sp>
      <p:sp>
        <p:nvSpPr>
          <p:cNvPr id="3" name="Freeform 3"/>
          <p:cNvSpPr/>
          <p:nvPr/>
        </p:nvSpPr>
        <p:spPr>
          <a:xfrm>
            <a:off x="-3012179" y="-3359203"/>
            <a:ext cx="7088151" cy="7088151"/>
          </a:xfrm>
          <a:custGeom>
            <a:avLst/>
            <a:gdLst/>
            <a:ahLst/>
            <a:cxnLst/>
            <a:rect l="l" t="t" r="r" b="b"/>
            <a:pathLst>
              <a:path w="7088151" h="7088151">
                <a:moveTo>
                  <a:pt x="0" y="0"/>
                </a:moveTo>
                <a:lnTo>
                  <a:pt x="7088151" y="0"/>
                </a:lnTo>
                <a:lnTo>
                  <a:pt x="7088151" y="7088151"/>
                </a:lnTo>
                <a:lnTo>
                  <a:pt x="0" y="7088151"/>
                </a:lnTo>
                <a:lnTo>
                  <a:pt x="0" y="0"/>
                </a:lnTo>
                <a:close/>
              </a:path>
            </a:pathLst>
          </a:custGeom>
          <a:blipFill>
            <a:blip r:embed="rId3">
              <a:alphaModFix amt="80000"/>
            </a:blip>
            <a:stretch>
              <a:fillRect/>
            </a:stretch>
          </a:blipFill>
        </p:spPr>
        <p:txBody>
          <a:bodyPr/>
          <a:lstStyle/>
          <a:p>
            <a:endParaRPr lang="en-US"/>
          </a:p>
        </p:txBody>
      </p:sp>
      <p:sp>
        <p:nvSpPr>
          <p:cNvPr id="4" name="TextBox 4"/>
          <p:cNvSpPr txBox="1"/>
          <p:nvPr/>
        </p:nvSpPr>
        <p:spPr>
          <a:xfrm>
            <a:off x="1517306" y="1932947"/>
            <a:ext cx="5970165" cy="1964236"/>
          </a:xfrm>
          <a:prstGeom prst="rect">
            <a:avLst/>
          </a:prstGeom>
        </p:spPr>
        <p:txBody>
          <a:bodyPr lIns="0" tIns="0" rIns="0" bIns="0" rtlCol="0" anchor="t">
            <a:spAutoFit/>
          </a:bodyPr>
          <a:lstStyle/>
          <a:p>
            <a:pPr marL="0" lvl="0" indent="0" algn="l">
              <a:lnSpc>
                <a:spcPts val="7582"/>
              </a:lnSpc>
              <a:spcBef>
                <a:spcPct val="0"/>
              </a:spcBef>
            </a:pPr>
            <a:r>
              <a:rPr lang="en-US" sz="7582">
                <a:solidFill>
                  <a:srgbClr val="F5F5F3"/>
                </a:solidFill>
                <a:latin typeface="League Spartan"/>
              </a:rPr>
              <a:t>Revenue M</a:t>
            </a:r>
            <a:r>
              <a:rPr lang="en-US" sz="7582" u="none" strike="noStrike">
                <a:solidFill>
                  <a:srgbClr val="F5F5F3"/>
                </a:solidFill>
                <a:latin typeface="League Spartan"/>
              </a:rPr>
              <a:t>odel</a:t>
            </a:r>
          </a:p>
        </p:txBody>
      </p:sp>
      <p:sp>
        <p:nvSpPr>
          <p:cNvPr id="5" name="TextBox 5"/>
          <p:cNvSpPr txBox="1"/>
          <p:nvPr/>
        </p:nvSpPr>
        <p:spPr>
          <a:xfrm>
            <a:off x="1295400" y="4711727"/>
            <a:ext cx="5970165" cy="4208653"/>
          </a:xfrm>
          <a:prstGeom prst="rect">
            <a:avLst/>
          </a:prstGeom>
        </p:spPr>
        <p:txBody>
          <a:bodyPr lIns="0" tIns="0" rIns="0" bIns="0" rtlCol="0" anchor="t">
            <a:spAutoFit/>
          </a:bodyPr>
          <a:lstStyle/>
          <a:p>
            <a:pPr marL="342900" lvl="0" indent="-342900" algn="l">
              <a:lnSpc>
                <a:spcPts val="2957"/>
              </a:lnSpc>
              <a:spcBef>
                <a:spcPct val="0"/>
              </a:spcBef>
              <a:buFont typeface="Wingdings" panose="05000000000000000000" pitchFamily="2" charset="2"/>
              <a:buChar char="è"/>
            </a:pPr>
            <a:r>
              <a:rPr lang="en-US" sz="2274" u="none" strike="noStrike" dirty="0">
                <a:solidFill>
                  <a:srgbClr val="F5F5F3"/>
                </a:solidFill>
                <a:latin typeface="Glacial Indifference"/>
              </a:rPr>
              <a:t>Offering free access to basic services while charging for premium features ensures affordability and access for all, while generating revenue from those who can afford advanced services.</a:t>
            </a:r>
          </a:p>
          <a:p>
            <a:pPr lvl="0" algn="l">
              <a:lnSpc>
                <a:spcPts val="2957"/>
              </a:lnSpc>
              <a:spcBef>
                <a:spcPct val="0"/>
              </a:spcBef>
            </a:pPr>
            <a:endParaRPr lang="en-US" sz="2274" u="none" strike="noStrike" dirty="0">
              <a:solidFill>
                <a:srgbClr val="F5F5F3"/>
              </a:solidFill>
              <a:latin typeface="Glacial Indifference"/>
            </a:endParaRPr>
          </a:p>
          <a:p>
            <a:pPr marL="342900" lvl="0" indent="-342900" algn="l">
              <a:lnSpc>
                <a:spcPts val="2957"/>
              </a:lnSpc>
              <a:spcBef>
                <a:spcPct val="0"/>
              </a:spcBef>
              <a:buFont typeface="Wingdings" panose="05000000000000000000" pitchFamily="2" charset="2"/>
              <a:buChar char="è"/>
            </a:pPr>
            <a:r>
              <a:rPr lang="en-US" sz="2274" u="none" strike="noStrike" dirty="0">
                <a:solidFill>
                  <a:srgbClr val="F5F5F3"/>
                </a:solidFill>
                <a:latin typeface="Glacial Indifference"/>
              </a:rPr>
              <a:t>Collaborating with corporations for employee training programs not only generates revenue but also aligns with societal goals by enhancing workforce skills and employability.</a:t>
            </a:r>
          </a:p>
        </p:txBody>
      </p:sp>
      <p:sp>
        <p:nvSpPr>
          <p:cNvPr id="6" name="Freeform 6"/>
          <p:cNvSpPr/>
          <p:nvPr/>
        </p:nvSpPr>
        <p:spPr>
          <a:xfrm>
            <a:off x="13231497" y="830322"/>
            <a:ext cx="4199972" cy="7118597"/>
          </a:xfrm>
          <a:custGeom>
            <a:avLst/>
            <a:gdLst/>
            <a:ahLst/>
            <a:cxnLst/>
            <a:rect l="l" t="t" r="r" b="b"/>
            <a:pathLst>
              <a:path w="4199972" h="7118597">
                <a:moveTo>
                  <a:pt x="0" y="0"/>
                </a:moveTo>
                <a:lnTo>
                  <a:pt x="4199973" y="0"/>
                </a:lnTo>
                <a:lnTo>
                  <a:pt x="4199973" y="7118597"/>
                </a:lnTo>
                <a:lnTo>
                  <a:pt x="0" y="7118597"/>
                </a:lnTo>
                <a:lnTo>
                  <a:pt x="0" y="0"/>
                </a:lnTo>
                <a:close/>
              </a:path>
            </a:pathLst>
          </a:custGeom>
          <a:blipFill>
            <a:blip r:embed="rId4"/>
            <a:stretch>
              <a:fillRect/>
            </a:stretch>
          </a:blipFill>
        </p:spPr>
        <p:txBody>
          <a:bodyPr/>
          <a:lstStyle/>
          <a:p>
            <a:endParaRPr lang="en-US"/>
          </a:p>
        </p:txBody>
      </p:sp>
      <p:sp>
        <p:nvSpPr>
          <p:cNvPr id="7" name="Freeform 7"/>
          <p:cNvSpPr/>
          <p:nvPr/>
        </p:nvSpPr>
        <p:spPr>
          <a:xfrm>
            <a:off x="9781231" y="6424232"/>
            <a:ext cx="3688198" cy="5338181"/>
          </a:xfrm>
          <a:custGeom>
            <a:avLst/>
            <a:gdLst/>
            <a:ahLst/>
            <a:cxnLst/>
            <a:rect l="l" t="t" r="r" b="b"/>
            <a:pathLst>
              <a:path w="3688198" h="5338181">
                <a:moveTo>
                  <a:pt x="0" y="0"/>
                </a:moveTo>
                <a:lnTo>
                  <a:pt x="3688198" y="0"/>
                </a:lnTo>
                <a:lnTo>
                  <a:pt x="3688198" y="5338181"/>
                </a:lnTo>
                <a:lnTo>
                  <a:pt x="0" y="533818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grpSp>
        <p:nvGrpSpPr>
          <p:cNvPr id="8" name="Group 8"/>
          <p:cNvGrpSpPr>
            <a:grpSpLocks noChangeAspect="1"/>
          </p:cNvGrpSpPr>
          <p:nvPr/>
        </p:nvGrpSpPr>
        <p:grpSpPr>
          <a:xfrm>
            <a:off x="9595119" y="868389"/>
            <a:ext cx="5970165" cy="6281652"/>
            <a:chOff x="0" y="0"/>
            <a:chExt cx="5842000" cy="6146800"/>
          </a:xfrm>
        </p:grpSpPr>
        <p:sp>
          <p:nvSpPr>
            <p:cNvPr id="9" name="Freeform 9"/>
            <p:cNvSpPr/>
            <p:nvPr/>
          </p:nvSpPr>
          <p:spPr>
            <a:xfrm>
              <a:off x="0" y="0"/>
              <a:ext cx="5842000" cy="6146800"/>
            </a:xfrm>
            <a:custGeom>
              <a:avLst/>
              <a:gdLst/>
              <a:ahLst/>
              <a:cxnLst/>
              <a:rect l="l" t="t" r="r" b="b"/>
              <a:pathLst>
                <a:path w="5842000" h="6146800">
                  <a:moveTo>
                    <a:pt x="5842000" y="6146800"/>
                  </a:moveTo>
                  <a:lnTo>
                    <a:pt x="0" y="6146800"/>
                  </a:lnTo>
                  <a:lnTo>
                    <a:pt x="0" y="0"/>
                  </a:lnTo>
                  <a:lnTo>
                    <a:pt x="5842000" y="0"/>
                  </a:lnTo>
                  <a:lnTo>
                    <a:pt x="5842000" y="6146800"/>
                  </a:lnTo>
                  <a:close/>
                </a:path>
              </a:pathLst>
            </a:custGeom>
            <a:blipFill>
              <a:blip r:embed="rId7"/>
              <a:stretch>
                <a:fillRect l="-26897" r="-31323"/>
              </a:stretch>
            </a:blipFill>
          </p:spPr>
          <p:txBody>
            <a:bodyPr/>
            <a:lstStyle/>
            <a:p>
              <a:endParaRPr lang="en-US"/>
            </a:p>
          </p:txBody>
        </p:sp>
        <p:sp>
          <p:nvSpPr>
            <p:cNvPr id="10" name="Freeform 10"/>
            <p:cNvSpPr/>
            <p:nvPr/>
          </p:nvSpPr>
          <p:spPr>
            <a:xfrm>
              <a:off x="0" y="0"/>
              <a:ext cx="5842000" cy="6146800"/>
            </a:xfrm>
            <a:custGeom>
              <a:avLst/>
              <a:gdLst/>
              <a:ahLst/>
              <a:cxnLst/>
              <a:rect l="l" t="t" r="r" b="b"/>
              <a:pathLst>
                <a:path w="5842000" h="6146800">
                  <a:moveTo>
                    <a:pt x="5842000" y="6146800"/>
                  </a:moveTo>
                  <a:lnTo>
                    <a:pt x="0" y="6146800"/>
                  </a:lnTo>
                  <a:lnTo>
                    <a:pt x="0" y="0"/>
                  </a:lnTo>
                  <a:lnTo>
                    <a:pt x="5842000" y="0"/>
                  </a:lnTo>
                  <a:lnTo>
                    <a:pt x="5842000" y="6146800"/>
                  </a:lnTo>
                  <a:close/>
                </a:path>
              </a:pathLst>
            </a:custGeom>
            <a:blipFill>
              <a:blip r:embed="rId8"/>
              <a:stretch>
                <a:fillRect t="-286" b="-286"/>
              </a:stretch>
            </a:blipFill>
          </p:spPr>
          <p:txBody>
            <a:bodyPr/>
            <a:lstStyle/>
            <a:p>
              <a:endParaRPr lang="en-US"/>
            </a:p>
          </p:txBody>
        </p:sp>
      </p:grpSp>
      <p:sp>
        <p:nvSpPr>
          <p:cNvPr id="11" name="Freeform 11"/>
          <p:cNvSpPr/>
          <p:nvPr/>
        </p:nvSpPr>
        <p:spPr>
          <a:xfrm>
            <a:off x="9221137" y="226832"/>
            <a:ext cx="2851363" cy="1283113"/>
          </a:xfrm>
          <a:custGeom>
            <a:avLst/>
            <a:gdLst/>
            <a:ahLst/>
            <a:cxnLst/>
            <a:rect l="l" t="t" r="r" b="b"/>
            <a:pathLst>
              <a:path w="2851363" h="1283113">
                <a:moveTo>
                  <a:pt x="0" y="0"/>
                </a:moveTo>
                <a:lnTo>
                  <a:pt x="2851363" y="0"/>
                </a:lnTo>
                <a:lnTo>
                  <a:pt x="2851363" y="1283113"/>
                </a:lnTo>
                <a:lnTo>
                  <a:pt x="0" y="1283113"/>
                </a:lnTo>
                <a:lnTo>
                  <a:pt x="0" y="0"/>
                </a:lnTo>
                <a:close/>
              </a:path>
            </a:pathLst>
          </a:custGeom>
          <a:blipFill>
            <a:blip r:embed="rId9"/>
            <a:stretch>
              <a:fillRect/>
            </a:stretch>
          </a:blipFill>
        </p:spPr>
        <p:txBody>
          <a:bodyPr/>
          <a:lstStyle/>
          <a:p>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6250" r="-6250"/>
            </a:stretch>
          </a:blipFill>
        </p:spPr>
        <p:txBody>
          <a:bodyPr/>
          <a:lstStyle/>
          <a:p>
            <a:endParaRPr lang="en-US"/>
          </a:p>
        </p:txBody>
      </p:sp>
      <p:sp>
        <p:nvSpPr>
          <p:cNvPr id="3" name="Freeform 3"/>
          <p:cNvSpPr/>
          <p:nvPr/>
        </p:nvSpPr>
        <p:spPr>
          <a:xfrm>
            <a:off x="-1105421" y="5792898"/>
            <a:ext cx="4268242" cy="5205173"/>
          </a:xfrm>
          <a:custGeom>
            <a:avLst/>
            <a:gdLst/>
            <a:ahLst/>
            <a:cxnLst/>
            <a:rect l="l" t="t" r="r" b="b"/>
            <a:pathLst>
              <a:path w="4268242" h="5205173">
                <a:moveTo>
                  <a:pt x="0" y="0"/>
                </a:moveTo>
                <a:lnTo>
                  <a:pt x="4268242" y="0"/>
                </a:lnTo>
                <a:lnTo>
                  <a:pt x="4268242" y="5205173"/>
                </a:lnTo>
                <a:lnTo>
                  <a:pt x="0" y="5205173"/>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rnd">
            <a:noFill/>
            <a:prstDash val="solid"/>
            <a:round/>
          </a:ln>
        </p:spPr>
        <p:txBody>
          <a:bodyPr/>
          <a:lstStyle/>
          <a:p>
            <a:endParaRPr lang="en-US"/>
          </a:p>
        </p:txBody>
      </p:sp>
      <p:sp>
        <p:nvSpPr>
          <p:cNvPr id="4" name="Freeform 4"/>
          <p:cNvSpPr/>
          <p:nvPr/>
        </p:nvSpPr>
        <p:spPr>
          <a:xfrm rot="107392">
            <a:off x="1646012" y="2840914"/>
            <a:ext cx="5872729" cy="5903967"/>
          </a:xfrm>
          <a:custGeom>
            <a:avLst/>
            <a:gdLst/>
            <a:ahLst/>
            <a:cxnLst/>
            <a:rect l="l" t="t" r="r" b="b"/>
            <a:pathLst>
              <a:path w="5872729" h="5903967">
                <a:moveTo>
                  <a:pt x="0" y="0"/>
                </a:moveTo>
                <a:lnTo>
                  <a:pt x="5872729" y="0"/>
                </a:lnTo>
                <a:lnTo>
                  <a:pt x="5872729" y="5903968"/>
                </a:lnTo>
                <a:lnTo>
                  <a:pt x="0" y="5903968"/>
                </a:lnTo>
                <a:lnTo>
                  <a:pt x="0" y="0"/>
                </a:lnTo>
                <a:close/>
              </a:path>
            </a:pathLst>
          </a:custGeom>
          <a:blipFill>
            <a:blip r:embed="rId5"/>
            <a:stretch>
              <a:fillRect/>
            </a:stretch>
          </a:blipFill>
        </p:spPr>
        <p:txBody>
          <a:bodyPr/>
          <a:lstStyle/>
          <a:p>
            <a:endParaRPr lang="en-US"/>
          </a:p>
        </p:txBody>
      </p:sp>
      <p:grpSp>
        <p:nvGrpSpPr>
          <p:cNvPr id="5" name="Group 5"/>
          <p:cNvGrpSpPr>
            <a:grpSpLocks noChangeAspect="1"/>
          </p:cNvGrpSpPr>
          <p:nvPr/>
        </p:nvGrpSpPr>
        <p:grpSpPr>
          <a:xfrm rot="-186881">
            <a:off x="2649267" y="3408390"/>
            <a:ext cx="6002302" cy="4769016"/>
            <a:chOff x="0" y="0"/>
            <a:chExt cx="3901440" cy="3099816"/>
          </a:xfrm>
        </p:grpSpPr>
        <p:sp>
          <p:nvSpPr>
            <p:cNvPr id="6" name="Freeform 6"/>
            <p:cNvSpPr/>
            <p:nvPr/>
          </p:nvSpPr>
          <p:spPr>
            <a:xfrm>
              <a:off x="127000" y="190500"/>
              <a:ext cx="3657600" cy="2413000"/>
            </a:xfrm>
            <a:custGeom>
              <a:avLst/>
              <a:gdLst/>
              <a:ahLst/>
              <a:cxnLst/>
              <a:rect l="l" t="t" r="r" b="b"/>
              <a:pathLst>
                <a:path w="3657600" h="2413000">
                  <a:moveTo>
                    <a:pt x="3657600" y="2413000"/>
                  </a:moveTo>
                  <a:lnTo>
                    <a:pt x="0" y="2413000"/>
                  </a:lnTo>
                  <a:lnTo>
                    <a:pt x="0" y="0"/>
                  </a:lnTo>
                  <a:lnTo>
                    <a:pt x="3657600" y="0"/>
                  </a:lnTo>
                  <a:lnTo>
                    <a:pt x="3657600" y="2413000"/>
                  </a:lnTo>
                  <a:close/>
                </a:path>
              </a:pathLst>
            </a:custGeom>
            <a:blipFill>
              <a:blip r:embed="rId6"/>
              <a:stretch>
                <a:fillRect b="-799"/>
              </a:stretch>
            </a:blipFill>
          </p:spPr>
          <p:txBody>
            <a:bodyPr/>
            <a:lstStyle/>
            <a:p>
              <a:endParaRPr lang="en-US"/>
            </a:p>
          </p:txBody>
        </p:sp>
        <p:sp>
          <p:nvSpPr>
            <p:cNvPr id="7" name="Freeform 7"/>
            <p:cNvSpPr/>
            <p:nvPr/>
          </p:nvSpPr>
          <p:spPr>
            <a:xfrm>
              <a:off x="0" y="0"/>
              <a:ext cx="3901440" cy="3099816"/>
            </a:xfrm>
            <a:custGeom>
              <a:avLst/>
              <a:gdLst/>
              <a:ahLst/>
              <a:cxnLst/>
              <a:rect l="l" t="t" r="r" b="b"/>
              <a:pathLst>
                <a:path w="3901440" h="3099816">
                  <a:moveTo>
                    <a:pt x="3901440" y="3099816"/>
                  </a:moveTo>
                  <a:lnTo>
                    <a:pt x="0" y="3099816"/>
                  </a:lnTo>
                  <a:lnTo>
                    <a:pt x="0" y="0"/>
                  </a:lnTo>
                  <a:lnTo>
                    <a:pt x="3901440" y="0"/>
                  </a:lnTo>
                  <a:lnTo>
                    <a:pt x="3901440" y="3099816"/>
                  </a:lnTo>
                  <a:close/>
                </a:path>
              </a:pathLst>
            </a:custGeom>
            <a:blipFill>
              <a:blip r:embed="rId7"/>
              <a:stretch>
                <a:fillRect t="-29" b="-29"/>
              </a:stretch>
            </a:blipFill>
          </p:spPr>
          <p:txBody>
            <a:bodyPr/>
            <a:lstStyle/>
            <a:p>
              <a:endParaRPr lang="en-US"/>
            </a:p>
          </p:txBody>
        </p:sp>
      </p:grpSp>
      <p:sp>
        <p:nvSpPr>
          <p:cNvPr id="8" name="Freeform 8"/>
          <p:cNvSpPr/>
          <p:nvPr/>
        </p:nvSpPr>
        <p:spPr>
          <a:xfrm rot="6155389">
            <a:off x="6192216" y="7389776"/>
            <a:ext cx="3181077" cy="1431485"/>
          </a:xfrm>
          <a:custGeom>
            <a:avLst/>
            <a:gdLst/>
            <a:ahLst/>
            <a:cxnLst/>
            <a:rect l="l" t="t" r="r" b="b"/>
            <a:pathLst>
              <a:path w="3181077" h="1431485">
                <a:moveTo>
                  <a:pt x="0" y="0"/>
                </a:moveTo>
                <a:lnTo>
                  <a:pt x="3181078" y="0"/>
                </a:lnTo>
                <a:lnTo>
                  <a:pt x="3181078" y="1431485"/>
                </a:lnTo>
                <a:lnTo>
                  <a:pt x="0" y="1431485"/>
                </a:lnTo>
                <a:lnTo>
                  <a:pt x="0" y="0"/>
                </a:lnTo>
                <a:close/>
              </a:path>
            </a:pathLst>
          </a:custGeom>
          <a:blipFill>
            <a:blip r:embed="rId8"/>
            <a:stretch>
              <a:fillRect/>
            </a:stretch>
          </a:blipFill>
        </p:spPr>
        <p:txBody>
          <a:bodyPr/>
          <a:lstStyle/>
          <a:p>
            <a:endParaRPr lang="en-US"/>
          </a:p>
        </p:txBody>
      </p:sp>
      <p:sp>
        <p:nvSpPr>
          <p:cNvPr id="9" name="TextBox 9"/>
          <p:cNvSpPr txBox="1"/>
          <p:nvPr/>
        </p:nvSpPr>
        <p:spPr>
          <a:xfrm>
            <a:off x="4543957" y="955522"/>
            <a:ext cx="10677114" cy="1150715"/>
          </a:xfrm>
          <a:prstGeom prst="rect">
            <a:avLst/>
          </a:prstGeom>
        </p:spPr>
        <p:txBody>
          <a:bodyPr lIns="0" tIns="0" rIns="0" bIns="0" rtlCol="0" anchor="t">
            <a:spAutoFit/>
          </a:bodyPr>
          <a:lstStyle/>
          <a:p>
            <a:pPr marL="0" lvl="0" indent="0">
              <a:lnSpc>
                <a:spcPts val="8553"/>
              </a:lnSpc>
              <a:spcBef>
                <a:spcPct val="0"/>
              </a:spcBef>
            </a:pPr>
            <a:r>
              <a:rPr lang="en-US" sz="8553" u="none" strike="noStrike" dirty="0">
                <a:solidFill>
                  <a:srgbClr val="F5F5F3"/>
                </a:solidFill>
                <a:latin typeface="League Spartan"/>
              </a:rPr>
              <a:t>Technologies Used</a:t>
            </a:r>
          </a:p>
        </p:txBody>
      </p:sp>
      <p:sp>
        <p:nvSpPr>
          <p:cNvPr id="10" name="TextBox 10"/>
          <p:cNvSpPr txBox="1"/>
          <p:nvPr/>
        </p:nvSpPr>
        <p:spPr>
          <a:xfrm>
            <a:off x="9511304" y="3248845"/>
            <a:ext cx="8009010" cy="5031955"/>
          </a:xfrm>
          <a:prstGeom prst="rect">
            <a:avLst/>
          </a:prstGeom>
        </p:spPr>
        <p:txBody>
          <a:bodyPr wrap="square" lIns="0" tIns="0" rIns="0" bIns="0" rtlCol="0" anchor="t">
            <a:spAutoFit/>
          </a:bodyPr>
          <a:lstStyle/>
          <a:p>
            <a:pPr marL="0" lvl="0" indent="0" algn="r">
              <a:lnSpc>
                <a:spcPts val="4432"/>
              </a:lnSpc>
              <a:spcBef>
                <a:spcPct val="0"/>
              </a:spcBef>
            </a:pPr>
            <a:r>
              <a:rPr lang="en-US" sz="2954" u="none" strike="noStrike" dirty="0">
                <a:solidFill>
                  <a:srgbClr val="F5F5F3"/>
                </a:solidFill>
                <a:latin typeface="Glacial Indifference Bold"/>
              </a:rPr>
              <a:t>For Fake news detection, technologies like Natural Language Processing (NLP), Machine Learning, are used to analyze and classify text data. Feature extraction methods, data analysis, and fact-checking mechanisms also play key roles in identifying misinformation. Pre-trained language models and AI-driven approaches enhance accuracy in fake news detection.</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6250" r="-6250"/>
            </a:stretch>
          </a:blipFill>
        </p:spPr>
        <p:txBody>
          <a:bodyPr/>
          <a:lstStyle/>
          <a:p>
            <a:endParaRPr lang="en-US"/>
          </a:p>
        </p:txBody>
      </p:sp>
      <p:sp>
        <p:nvSpPr>
          <p:cNvPr id="3" name="Freeform 3"/>
          <p:cNvSpPr/>
          <p:nvPr/>
        </p:nvSpPr>
        <p:spPr>
          <a:xfrm>
            <a:off x="-1341120" y="-1539346"/>
            <a:ext cx="6641079" cy="6682846"/>
          </a:xfrm>
          <a:custGeom>
            <a:avLst/>
            <a:gdLst/>
            <a:ahLst/>
            <a:cxnLst/>
            <a:rect l="l" t="t" r="r" b="b"/>
            <a:pathLst>
              <a:path w="6641079" h="6682846">
                <a:moveTo>
                  <a:pt x="0" y="0"/>
                </a:moveTo>
                <a:lnTo>
                  <a:pt x="6641079" y="0"/>
                </a:lnTo>
                <a:lnTo>
                  <a:pt x="6641079" y="6682846"/>
                </a:lnTo>
                <a:lnTo>
                  <a:pt x="0" y="6682846"/>
                </a:lnTo>
                <a:lnTo>
                  <a:pt x="0" y="0"/>
                </a:lnTo>
                <a:close/>
              </a:path>
            </a:pathLst>
          </a:custGeom>
          <a:blipFill>
            <a:blip r:embed="rId3"/>
            <a:stretch>
              <a:fillRect/>
            </a:stretch>
          </a:blipFill>
        </p:spPr>
        <p:txBody>
          <a:bodyPr/>
          <a:lstStyle/>
          <a:p>
            <a:endParaRPr lang="en-US"/>
          </a:p>
        </p:txBody>
      </p:sp>
      <p:grpSp>
        <p:nvGrpSpPr>
          <p:cNvPr id="4" name="Group 4"/>
          <p:cNvGrpSpPr/>
          <p:nvPr/>
        </p:nvGrpSpPr>
        <p:grpSpPr>
          <a:xfrm>
            <a:off x="993632" y="3518299"/>
            <a:ext cx="4281914" cy="2920602"/>
            <a:chOff x="0" y="0"/>
            <a:chExt cx="1157357" cy="1403823"/>
          </a:xfrm>
        </p:grpSpPr>
        <p:sp>
          <p:nvSpPr>
            <p:cNvPr id="5" name="Freeform 5"/>
            <p:cNvSpPr/>
            <p:nvPr/>
          </p:nvSpPr>
          <p:spPr>
            <a:xfrm>
              <a:off x="0" y="0"/>
              <a:ext cx="1157357" cy="1403823"/>
            </a:xfrm>
            <a:custGeom>
              <a:avLst/>
              <a:gdLst/>
              <a:ahLst/>
              <a:cxnLst/>
              <a:rect l="l" t="t" r="r" b="b"/>
              <a:pathLst>
                <a:path w="1157357" h="1403823">
                  <a:moveTo>
                    <a:pt x="1032897" y="1403823"/>
                  </a:moveTo>
                  <a:lnTo>
                    <a:pt x="124460" y="1403823"/>
                  </a:lnTo>
                  <a:cubicBezTo>
                    <a:pt x="55880" y="1403823"/>
                    <a:pt x="0" y="1347943"/>
                    <a:pt x="0" y="1279363"/>
                  </a:cubicBezTo>
                  <a:lnTo>
                    <a:pt x="0" y="124460"/>
                  </a:lnTo>
                  <a:cubicBezTo>
                    <a:pt x="0" y="55880"/>
                    <a:pt x="55880" y="0"/>
                    <a:pt x="124460" y="0"/>
                  </a:cubicBezTo>
                  <a:lnTo>
                    <a:pt x="1032897" y="0"/>
                  </a:lnTo>
                  <a:cubicBezTo>
                    <a:pt x="1101477" y="0"/>
                    <a:pt x="1157357" y="55880"/>
                    <a:pt x="1157357" y="124460"/>
                  </a:cubicBezTo>
                  <a:lnTo>
                    <a:pt x="1157357" y="1279363"/>
                  </a:lnTo>
                  <a:cubicBezTo>
                    <a:pt x="1157357" y="1347943"/>
                    <a:pt x="1101477" y="1403823"/>
                    <a:pt x="1032897" y="1403823"/>
                  </a:cubicBezTo>
                  <a:close/>
                </a:path>
              </a:pathLst>
            </a:custGeom>
            <a:solidFill>
              <a:srgbClr val="2E2D2D">
                <a:alpha val="60000"/>
              </a:srgbClr>
            </a:solidFill>
          </p:spPr>
          <p:txBody>
            <a:bodyPr/>
            <a:lstStyle/>
            <a:p>
              <a:endParaRPr lang="en-US"/>
            </a:p>
          </p:txBody>
        </p:sp>
      </p:grpSp>
      <p:sp>
        <p:nvSpPr>
          <p:cNvPr id="20" name="TextBox 20"/>
          <p:cNvSpPr txBox="1"/>
          <p:nvPr/>
        </p:nvSpPr>
        <p:spPr>
          <a:xfrm>
            <a:off x="3319799" y="1171575"/>
            <a:ext cx="11648401" cy="1069975"/>
          </a:xfrm>
          <a:prstGeom prst="rect">
            <a:avLst/>
          </a:prstGeom>
        </p:spPr>
        <p:txBody>
          <a:bodyPr lIns="0" tIns="0" rIns="0" bIns="0" rtlCol="0" anchor="t">
            <a:spAutoFit/>
          </a:bodyPr>
          <a:lstStyle/>
          <a:p>
            <a:pPr marL="0" lvl="0" indent="0" algn="ctr">
              <a:lnSpc>
                <a:spcPts val="8000"/>
              </a:lnSpc>
            </a:pPr>
            <a:r>
              <a:rPr lang="en-US" sz="8000">
                <a:solidFill>
                  <a:srgbClr val="FFBD59"/>
                </a:solidFill>
                <a:latin typeface="League Spartan"/>
              </a:rPr>
              <a:t>The Team</a:t>
            </a:r>
          </a:p>
        </p:txBody>
      </p:sp>
      <p:sp>
        <p:nvSpPr>
          <p:cNvPr id="21" name="TextBox 21"/>
          <p:cNvSpPr txBox="1"/>
          <p:nvPr/>
        </p:nvSpPr>
        <p:spPr>
          <a:xfrm>
            <a:off x="1352339" y="4785090"/>
            <a:ext cx="4023144" cy="458202"/>
          </a:xfrm>
          <a:prstGeom prst="rect">
            <a:avLst/>
          </a:prstGeom>
        </p:spPr>
        <p:txBody>
          <a:bodyPr wrap="square" lIns="0" tIns="0" rIns="0" bIns="0" rtlCol="0" anchor="t">
            <a:spAutoFit/>
          </a:bodyPr>
          <a:lstStyle/>
          <a:p>
            <a:pPr marL="0" lvl="0" indent="0">
              <a:lnSpc>
                <a:spcPts val="3410"/>
              </a:lnSpc>
            </a:pPr>
            <a:r>
              <a:rPr lang="en-US" sz="3410" dirty="0">
                <a:solidFill>
                  <a:srgbClr val="FFBD59"/>
                </a:solidFill>
                <a:latin typeface="Garet Bold"/>
              </a:rPr>
              <a:t>Chereddy Rahul</a:t>
            </a:r>
          </a:p>
        </p:txBody>
      </p:sp>
      <p:grpSp>
        <p:nvGrpSpPr>
          <p:cNvPr id="35" name="Group 4">
            <a:extLst>
              <a:ext uri="{FF2B5EF4-FFF2-40B4-BE49-F238E27FC236}">
                <a16:creationId xmlns:a16="http://schemas.microsoft.com/office/drawing/2014/main" id="{1A42E68B-691F-5AAA-FAE1-47E374996DDA}"/>
              </a:ext>
            </a:extLst>
          </p:cNvPr>
          <p:cNvGrpSpPr/>
          <p:nvPr/>
        </p:nvGrpSpPr>
        <p:grpSpPr>
          <a:xfrm>
            <a:off x="6614686" y="3518299"/>
            <a:ext cx="4281914" cy="2920602"/>
            <a:chOff x="0" y="0"/>
            <a:chExt cx="1157357" cy="1403823"/>
          </a:xfrm>
        </p:grpSpPr>
        <p:sp>
          <p:nvSpPr>
            <p:cNvPr id="36" name="Freeform 5">
              <a:extLst>
                <a:ext uri="{FF2B5EF4-FFF2-40B4-BE49-F238E27FC236}">
                  <a16:creationId xmlns:a16="http://schemas.microsoft.com/office/drawing/2014/main" id="{3A32D67E-D16E-8E25-8405-A6C033774575}"/>
                </a:ext>
              </a:extLst>
            </p:cNvPr>
            <p:cNvSpPr/>
            <p:nvPr/>
          </p:nvSpPr>
          <p:spPr>
            <a:xfrm>
              <a:off x="0" y="0"/>
              <a:ext cx="1157357" cy="1403823"/>
            </a:xfrm>
            <a:custGeom>
              <a:avLst/>
              <a:gdLst/>
              <a:ahLst/>
              <a:cxnLst/>
              <a:rect l="l" t="t" r="r" b="b"/>
              <a:pathLst>
                <a:path w="1157357" h="1403823">
                  <a:moveTo>
                    <a:pt x="1032897" y="1403823"/>
                  </a:moveTo>
                  <a:lnTo>
                    <a:pt x="124460" y="1403823"/>
                  </a:lnTo>
                  <a:cubicBezTo>
                    <a:pt x="55880" y="1403823"/>
                    <a:pt x="0" y="1347943"/>
                    <a:pt x="0" y="1279363"/>
                  </a:cubicBezTo>
                  <a:lnTo>
                    <a:pt x="0" y="124460"/>
                  </a:lnTo>
                  <a:cubicBezTo>
                    <a:pt x="0" y="55880"/>
                    <a:pt x="55880" y="0"/>
                    <a:pt x="124460" y="0"/>
                  </a:cubicBezTo>
                  <a:lnTo>
                    <a:pt x="1032897" y="0"/>
                  </a:lnTo>
                  <a:cubicBezTo>
                    <a:pt x="1101477" y="0"/>
                    <a:pt x="1157357" y="55880"/>
                    <a:pt x="1157357" y="124460"/>
                  </a:cubicBezTo>
                  <a:lnTo>
                    <a:pt x="1157357" y="1279363"/>
                  </a:lnTo>
                  <a:cubicBezTo>
                    <a:pt x="1157357" y="1347943"/>
                    <a:pt x="1101477" y="1403823"/>
                    <a:pt x="1032897" y="1403823"/>
                  </a:cubicBezTo>
                  <a:close/>
                </a:path>
              </a:pathLst>
            </a:custGeom>
            <a:solidFill>
              <a:srgbClr val="2E2D2D">
                <a:alpha val="60000"/>
              </a:srgbClr>
            </a:solidFill>
          </p:spPr>
          <p:txBody>
            <a:bodyPr/>
            <a:lstStyle/>
            <a:p>
              <a:endParaRPr lang="en-US"/>
            </a:p>
          </p:txBody>
        </p:sp>
      </p:grpSp>
      <p:sp>
        <p:nvSpPr>
          <p:cNvPr id="37" name="TextBox 21">
            <a:extLst>
              <a:ext uri="{FF2B5EF4-FFF2-40B4-BE49-F238E27FC236}">
                <a16:creationId xmlns:a16="http://schemas.microsoft.com/office/drawing/2014/main" id="{499F7002-575A-C872-9318-80821C35AD8F}"/>
              </a:ext>
            </a:extLst>
          </p:cNvPr>
          <p:cNvSpPr txBox="1"/>
          <p:nvPr/>
        </p:nvSpPr>
        <p:spPr>
          <a:xfrm>
            <a:off x="7281563" y="4426316"/>
            <a:ext cx="3615037" cy="894219"/>
          </a:xfrm>
          <a:prstGeom prst="rect">
            <a:avLst/>
          </a:prstGeom>
        </p:spPr>
        <p:txBody>
          <a:bodyPr wrap="square" lIns="0" tIns="0" rIns="0" bIns="0" rtlCol="0" anchor="t">
            <a:spAutoFit/>
          </a:bodyPr>
          <a:lstStyle/>
          <a:p>
            <a:pPr marL="0" lvl="0" indent="0">
              <a:lnSpc>
                <a:spcPts val="3410"/>
              </a:lnSpc>
            </a:pPr>
            <a:r>
              <a:rPr lang="en-US" sz="3410" dirty="0" err="1">
                <a:solidFill>
                  <a:srgbClr val="FFBD59"/>
                </a:solidFill>
                <a:latin typeface="Garet Bold"/>
              </a:rPr>
              <a:t>Mattupalli</a:t>
            </a:r>
            <a:r>
              <a:rPr lang="en-US" sz="3410" dirty="0">
                <a:solidFill>
                  <a:srgbClr val="FFBD59"/>
                </a:solidFill>
                <a:latin typeface="Garet Bold"/>
              </a:rPr>
              <a:t> </a:t>
            </a:r>
            <a:r>
              <a:rPr lang="en-US" sz="3410" dirty="0" err="1">
                <a:solidFill>
                  <a:srgbClr val="FFBD59"/>
                </a:solidFill>
                <a:latin typeface="Garet Bold"/>
              </a:rPr>
              <a:t>Kesava</a:t>
            </a:r>
            <a:r>
              <a:rPr lang="en-US" sz="3410" dirty="0">
                <a:solidFill>
                  <a:srgbClr val="FFBD59"/>
                </a:solidFill>
                <a:latin typeface="Garet Bold"/>
              </a:rPr>
              <a:t> Kumar</a:t>
            </a:r>
          </a:p>
        </p:txBody>
      </p:sp>
      <p:grpSp>
        <p:nvGrpSpPr>
          <p:cNvPr id="40" name="Group 4">
            <a:extLst>
              <a:ext uri="{FF2B5EF4-FFF2-40B4-BE49-F238E27FC236}">
                <a16:creationId xmlns:a16="http://schemas.microsoft.com/office/drawing/2014/main" id="{7E450662-5A30-8278-8697-441317240965}"/>
              </a:ext>
            </a:extLst>
          </p:cNvPr>
          <p:cNvGrpSpPr/>
          <p:nvPr/>
        </p:nvGrpSpPr>
        <p:grpSpPr>
          <a:xfrm>
            <a:off x="12189026" y="3518299"/>
            <a:ext cx="4281914" cy="2920602"/>
            <a:chOff x="0" y="0"/>
            <a:chExt cx="1157357" cy="1403823"/>
          </a:xfrm>
        </p:grpSpPr>
        <p:sp>
          <p:nvSpPr>
            <p:cNvPr id="41" name="Freeform 5">
              <a:extLst>
                <a:ext uri="{FF2B5EF4-FFF2-40B4-BE49-F238E27FC236}">
                  <a16:creationId xmlns:a16="http://schemas.microsoft.com/office/drawing/2014/main" id="{3E5561A5-08C8-50A0-0B51-5F764091FD6C}"/>
                </a:ext>
              </a:extLst>
            </p:cNvPr>
            <p:cNvSpPr/>
            <p:nvPr/>
          </p:nvSpPr>
          <p:spPr>
            <a:xfrm>
              <a:off x="0" y="0"/>
              <a:ext cx="1157357" cy="1403823"/>
            </a:xfrm>
            <a:custGeom>
              <a:avLst/>
              <a:gdLst/>
              <a:ahLst/>
              <a:cxnLst/>
              <a:rect l="l" t="t" r="r" b="b"/>
              <a:pathLst>
                <a:path w="1157357" h="1403823">
                  <a:moveTo>
                    <a:pt x="1032897" y="1403823"/>
                  </a:moveTo>
                  <a:lnTo>
                    <a:pt x="124460" y="1403823"/>
                  </a:lnTo>
                  <a:cubicBezTo>
                    <a:pt x="55880" y="1403823"/>
                    <a:pt x="0" y="1347943"/>
                    <a:pt x="0" y="1279363"/>
                  </a:cubicBezTo>
                  <a:lnTo>
                    <a:pt x="0" y="124460"/>
                  </a:lnTo>
                  <a:cubicBezTo>
                    <a:pt x="0" y="55880"/>
                    <a:pt x="55880" y="0"/>
                    <a:pt x="124460" y="0"/>
                  </a:cubicBezTo>
                  <a:lnTo>
                    <a:pt x="1032897" y="0"/>
                  </a:lnTo>
                  <a:cubicBezTo>
                    <a:pt x="1101477" y="0"/>
                    <a:pt x="1157357" y="55880"/>
                    <a:pt x="1157357" y="124460"/>
                  </a:cubicBezTo>
                  <a:lnTo>
                    <a:pt x="1157357" y="1279363"/>
                  </a:lnTo>
                  <a:cubicBezTo>
                    <a:pt x="1157357" y="1347943"/>
                    <a:pt x="1101477" y="1403823"/>
                    <a:pt x="1032897" y="1403823"/>
                  </a:cubicBezTo>
                  <a:close/>
                </a:path>
              </a:pathLst>
            </a:custGeom>
            <a:solidFill>
              <a:srgbClr val="2E2D2D">
                <a:alpha val="60000"/>
              </a:srgbClr>
            </a:solidFill>
          </p:spPr>
          <p:txBody>
            <a:bodyPr/>
            <a:lstStyle/>
            <a:p>
              <a:endParaRPr lang="en-US"/>
            </a:p>
          </p:txBody>
        </p:sp>
      </p:grpSp>
      <p:sp>
        <p:nvSpPr>
          <p:cNvPr id="42" name="TextBox 21">
            <a:extLst>
              <a:ext uri="{FF2B5EF4-FFF2-40B4-BE49-F238E27FC236}">
                <a16:creationId xmlns:a16="http://schemas.microsoft.com/office/drawing/2014/main" id="{FBEB29FF-D788-7E85-703F-E6471CA20FEE}"/>
              </a:ext>
            </a:extLst>
          </p:cNvPr>
          <p:cNvSpPr txBox="1"/>
          <p:nvPr/>
        </p:nvSpPr>
        <p:spPr>
          <a:xfrm>
            <a:off x="12547733" y="4785090"/>
            <a:ext cx="4023144" cy="458202"/>
          </a:xfrm>
          <a:prstGeom prst="rect">
            <a:avLst/>
          </a:prstGeom>
        </p:spPr>
        <p:txBody>
          <a:bodyPr wrap="square" lIns="0" tIns="0" rIns="0" bIns="0" rtlCol="0" anchor="t">
            <a:spAutoFit/>
          </a:bodyPr>
          <a:lstStyle/>
          <a:p>
            <a:pPr marL="0" lvl="0" indent="0">
              <a:lnSpc>
                <a:spcPts val="3410"/>
              </a:lnSpc>
            </a:pPr>
            <a:r>
              <a:rPr lang="en-US" sz="3410" dirty="0">
                <a:solidFill>
                  <a:srgbClr val="FFBD59"/>
                </a:solidFill>
                <a:latin typeface="Garet Bold"/>
              </a:rPr>
              <a:t>Raya </a:t>
            </a:r>
            <a:r>
              <a:rPr lang="en-US" sz="3410" dirty="0" err="1">
                <a:solidFill>
                  <a:srgbClr val="FFBD59"/>
                </a:solidFill>
                <a:latin typeface="Garet Bold"/>
              </a:rPr>
              <a:t>Tejaswini</a:t>
            </a:r>
            <a:endParaRPr lang="en-US" sz="3410" dirty="0">
              <a:solidFill>
                <a:srgbClr val="FFBD59"/>
              </a:solidFill>
              <a:latin typeface="Garet Bo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333" b="-3333"/>
            </a:stretch>
          </a:blipFill>
        </p:spPr>
        <p:txBody>
          <a:bodyPr/>
          <a:lstStyle/>
          <a:p>
            <a:endParaRPr lang="en-US" dirty="0"/>
          </a:p>
        </p:txBody>
      </p:sp>
      <p:sp>
        <p:nvSpPr>
          <p:cNvPr id="3" name="Freeform 3"/>
          <p:cNvSpPr/>
          <p:nvPr/>
        </p:nvSpPr>
        <p:spPr>
          <a:xfrm>
            <a:off x="0" y="0"/>
            <a:ext cx="18288000" cy="4273013"/>
          </a:xfrm>
          <a:custGeom>
            <a:avLst/>
            <a:gdLst/>
            <a:ahLst/>
            <a:cxnLst/>
            <a:rect l="l" t="t" r="r" b="b"/>
            <a:pathLst>
              <a:path w="18288000" h="4273013">
                <a:moveTo>
                  <a:pt x="0" y="0"/>
                </a:moveTo>
                <a:lnTo>
                  <a:pt x="18288000" y="0"/>
                </a:lnTo>
                <a:lnTo>
                  <a:pt x="18288000" y="4273013"/>
                </a:lnTo>
                <a:lnTo>
                  <a:pt x="0" y="4273013"/>
                </a:lnTo>
                <a:lnTo>
                  <a:pt x="0" y="0"/>
                </a:lnTo>
                <a:close/>
              </a:path>
            </a:pathLst>
          </a:custGeom>
          <a:blipFill>
            <a:blip r:embed="rId3"/>
            <a:stretch>
              <a:fillRect t="-255586"/>
            </a:stretch>
          </a:blipFill>
        </p:spPr>
        <p:txBody>
          <a:bodyPr/>
          <a:lstStyle/>
          <a:p>
            <a:endParaRPr lang="en-US"/>
          </a:p>
        </p:txBody>
      </p:sp>
      <p:sp>
        <p:nvSpPr>
          <p:cNvPr id="4" name="TextBox 4"/>
          <p:cNvSpPr txBox="1"/>
          <p:nvPr/>
        </p:nvSpPr>
        <p:spPr>
          <a:xfrm>
            <a:off x="3877720" y="5349478"/>
            <a:ext cx="10532560" cy="552074"/>
          </a:xfrm>
          <a:prstGeom prst="rect">
            <a:avLst/>
          </a:prstGeom>
        </p:spPr>
        <p:txBody>
          <a:bodyPr lIns="0" tIns="0" rIns="0" bIns="0" rtlCol="0" anchor="t">
            <a:spAutoFit/>
          </a:bodyPr>
          <a:lstStyle/>
          <a:p>
            <a:pPr algn="ctr">
              <a:lnSpc>
                <a:spcPts val="4320"/>
              </a:lnSpc>
            </a:pPr>
            <a:r>
              <a:rPr lang="en-US" sz="3600" spc="1152" dirty="0">
                <a:solidFill>
                  <a:srgbClr val="FFBD59"/>
                </a:solidFill>
                <a:latin typeface="Garet"/>
              </a:rPr>
              <a:t>HACKTOBER FEST</a:t>
            </a:r>
          </a:p>
        </p:txBody>
      </p:sp>
      <p:sp>
        <p:nvSpPr>
          <p:cNvPr id="5" name="TextBox 5"/>
          <p:cNvSpPr txBox="1"/>
          <p:nvPr/>
        </p:nvSpPr>
        <p:spPr>
          <a:xfrm>
            <a:off x="2510202" y="3613547"/>
            <a:ext cx="13267596" cy="1838325"/>
          </a:xfrm>
          <a:prstGeom prst="rect">
            <a:avLst/>
          </a:prstGeom>
        </p:spPr>
        <p:txBody>
          <a:bodyPr lIns="0" tIns="0" rIns="0" bIns="0" rtlCol="0" anchor="t">
            <a:spAutoFit/>
          </a:bodyPr>
          <a:lstStyle/>
          <a:p>
            <a:pPr algn="ctr">
              <a:lnSpc>
                <a:spcPts val="14400"/>
              </a:lnSpc>
            </a:pPr>
            <a:r>
              <a:rPr lang="en-US" sz="12000" dirty="0">
                <a:solidFill>
                  <a:srgbClr val="FFFFFF"/>
                </a:solidFill>
                <a:latin typeface="League Spartan"/>
              </a:rPr>
              <a:t>Thank You</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44</TotalTime>
  <Words>407</Words>
  <Application>Microsoft Office PowerPoint</Application>
  <PresentationFormat>Custom</PresentationFormat>
  <Paragraphs>31</Paragraphs>
  <Slides>9</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9</vt:i4>
      </vt:variant>
    </vt:vector>
  </HeadingPairs>
  <TitlesOfParts>
    <vt:vector size="20" baseType="lpstr">
      <vt:lpstr>League Spartan</vt:lpstr>
      <vt:lpstr>Calibri</vt:lpstr>
      <vt:lpstr>Arial</vt:lpstr>
      <vt:lpstr>Wingdings</vt:lpstr>
      <vt:lpstr>Poppins</vt:lpstr>
      <vt:lpstr>Glacial Indifference</vt:lpstr>
      <vt:lpstr>Garet</vt:lpstr>
      <vt:lpstr>Mont Bold</vt:lpstr>
      <vt:lpstr>Glacial Indifference Bold</vt:lpstr>
      <vt:lpstr>Garet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and Pink Futuristic Dark Mode Technology Pitch Deck Presentation</dc:title>
  <dc:creator>Chereddy Rahul</dc:creator>
  <cp:lastModifiedBy>Chereddy Rahul</cp:lastModifiedBy>
  <cp:revision>5</cp:revision>
  <dcterms:created xsi:type="dcterms:W3CDTF">2006-08-16T00:00:00Z</dcterms:created>
  <dcterms:modified xsi:type="dcterms:W3CDTF">2023-10-28T05:35:42Z</dcterms:modified>
  <dc:identifier>DAFxrxF-qp8</dc:identifier>
</cp:coreProperties>
</file>